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6" r:id="rId2"/>
    <p:sldId id="285" r:id="rId3"/>
    <p:sldId id="288" r:id="rId4"/>
    <p:sldId id="291" r:id="rId5"/>
    <p:sldId id="287" r:id="rId6"/>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90" r:id="rId36"/>
    <p:sldId id="289" r:id="rId37"/>
  </p:sldIdLst>
  <p:sldSz cx="9144000" cy="6858000" type="screen4x3"/>
  <p:notesSz cx="6858000" cy="9144000"/>
  <p:defaultText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2" autoAdjust="0"/>
    <p:restoredTop sz="94660"/>
  </p:normalViewPr>
  <p:slideViewPr>
    <p:cSldViewPr>
      <p:cViewPr>
        <p:scale>
          <a:sx n="70" d="100"/>
          <a:sy n="70" d="100"/>
        </p:scale>
        <p:origin x="-1380"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42EBAF9C-9F08-45A2-BF48-F87556164D9A}" type="datetimeFigureOut">
              <a:rPr lang="th-TH" smtClean="0"/>
              <a:t>10/10/62</a:t>
            </a:fld>
            <a:endParaRPr lang="th-TH" dirty="0"/>
          </a:p>
        </p:txBody>
      </p:sp>
      <p:sp>
        <p:nvSpPr>
          <p:cNvPr id="5" name="Footer Placeholder 4"/>
          <p:cNvSpPr>
            <a:spLocks noGrp="1"/>
          </p:cNvSpPr>
          <p:nvPr>
            <p:ph type="ftr" sz="quarter" idx="11"/>
          </p:nvPr>
        </p:nvSpPr>
        <p:spPr/>
        <p:txBody>
          <a:bodyPr/>
          <a:lstStyle/>
          <a:p>
            <a:endParaRPr lang="th-TH" dirty="0"/>
          </a:p>
        </p:txBody>
      </p:sp>
      <p:sp>
        <p:nvSpPr>
          <p:cNvPr id="6" name="Slide Number Placeholder 5"/>
          <p:cNvSpPr>
            <a:spLocks noGrp="1"/>
          </p:cNvSpPr>
          <p:nvPr>
            <p:ph type="sldNum" sz="quarter" idx="12"/>
          </p:nvPr>
        </p:nvSpPr>
        <p:spPr/>
        <p:txBody>
          <a:bodyPr/>
          <a:lstStyle/>
          <a:p>
            <a:fld id="{317551A7-EC13-474B-9AAA-B98519A939A3}" type="slidenum">
              <a:rPr lang="th-TH" smtClean="0"/>
              <a:t>‹#›</a:t>
            </a:fld>
            <a:endParaRPr lang="th-TH" dirty="0"/>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EBAF9C-9F08-45A2-BF48-F87556164D9A}" type="datetimeFigureOut">
              <a:rPr lang="th-TH" smtClean="0"/>
              <a:t>10/10/62</a:t>
            </a:fld>
            <a:endParaRPr lang="th-TH" dirty="0"/>
          </a:p>
        </p:txBody>
      </p:sp>
      <p:sp>
        <p:nvSpPr>
          <p:cNvPr id="5" name="Footer Placeholder 4"/>
          <p:cNvSpPr>
            <a:spLocks noGrp="1"/>
          </p:cNvSpPr>
          <p:nvPr>
            <p:ph type="ftr" sz="quarter" idx="11"/>
          </p:nvPr>
        </p:nvSpPr>
        <p:spPr/>
        <p:txBody>
          <a:bodyPr/>
          <a:lstStyle/>
          <a:p>
            <a:endParaRPr lang="th-TH" dirty="0"/>
          </a:p>
        </p:txBody>
      </p:sp>
      <p:sp>
        <p:nvSpPr>
          <p:cNvPr id="6" name="Slide Number Placeholder 5"/>
          <p:cNvSpPr>
            <a:spLocks noGrp="1"/>
          </p:cNvSpPr>
          <p:nvPr>
            <p:ph type="sldNum" sz="quarter" idx="12"/>
          </p:nvPr>
        </p:nvSpPr>
        <p:spPr/>
        <p:txBody>
          <a:bodyPr/>
          <a:lstStyle/>
          <a:p>
            <a:fld id="{317551A7-EC13-474B-9AAA-B98519A939A3}" type="slidenum">
              <a:rPr lang="th-TH" smtClean="0"/>
              <a:t>‹#›</a:t>
            </a:fld>
            <a:endParaRPr lang="th-TH"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EBAF9C-9F08-45A2-BF48-F87556164D9A}" type="datetimeFigureOut">
              <a:rPr lang="th-TH" smtClean="0"/>
              <a:t>10/10/62</a:t>
            </a:fld>
            <a:endParaRPr lang="th-TH" dirty="0"/>
          </a:p>
        </p:txBody>
      </p:sp>
      <p:sp>
        <p:nvSpPr>
          <p:cNvPr id="5" name="Footer Placeholder 4"/>
          <p:cNvSpPr>
            <a:spLocks noGrp="1"/>
          </p:cNvSpPr>
          <p:nvPr>
            <p:ph type="ftr" sz="quarter" idx="11"/>
          </p:nvPr>
        </p:nvSpPr>
        <p:spPr/>
        <p:txBody>
          <a:bodyPr/>
          <a:lstStyle/>
          <a:p>
            <a:endParaRPr lang="th-TH" dirty="0"/>
          </a:p>
        </p:txBody>
      </p:sp>
      <p:sp>
        <p:nvSpPr>
          <p:cNvPr id="6" name="Slide Number Placeholder 5"/>
          <p:cNvSpPr>
            <a:spLocks noGrp="1"/>
          </p:cNvSpPr>
          <p:nvPr>
            <p:ph type="sldNum" sz="quarter" idx="12"/>
          </p:nvPr>
        </p:nvSpPr>
        <p:spPr/>
        <p:txBody>
          <a:bodyPr/>
          <a:lstStyle/>
          <a:p>
            <a:fld id="{317551A7-EC13-474B-9AAA-B98519A939A3}" type="slidenum">
              <a:rPr lang="th-TH" smtClean="0"/>
              <a:t>‹#›</a:t>
            </a:fld>
            <a:endParaRPr lang="th-TH"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EBAF9C-9F08-45A2-BF48-F87556164D9A}" type="datetimeFigureOut">
              <a:rPr lang="th-TH" smtClean="0"/>
              <a:t>10/10/62</a:t>
            </a:fld>
            <a:endParaRPr lang="th-TH" dirty="0"/>
          </a:p>
        </p:txBody>
      </p:sp>
      <p:sp>
        <p:nvSpPr>
          <p:cNvPr id="5" name="Footer Placeholder 4"/>
          <p:cNvSpPr>
            <a:spLocks noGrp="1"/>
          </p:cNvSpPr>
          <p:nvPr>
            <p:ph type="ftr" sz="quarter" idx="11"/>
          </p:nvPr>
        </p:nvSpPr>
        <p:spPr/>
        <p:txBody>
          <a:bodyPr/>
          <a:lstStyle/>
          <a:p>
            <a:endParaRPr lang="th-TH" dirty="0"/>
          </a:p>
        </p:txBody>
      </p:sp>
      <p:sp>
        <p:nvSpPr>
          <p:cNvPr id="6" name="Slide Number Placeholder 5"/>
          <p:cNvSpPr>
            <a:spLocks noGrp="1"/>
          </p:cNvSpPr>
          <p:nvPr>
            <p:ph type="sldNum" sz="quarter" idx="12"/>
          </p:nvPr>
        </p:nvSpPr>
        <p:spPr/>
        <p:txBody>
          <a:bodyPr/>
          <a:lstStyle/>
          <a:p>
            <a:fld id="{317551A7-EC13-474B-9AAA-B98519A939A3}" type="slidenum">
              <a:rPr lang="th-TH" smtClean="0"/>
              <a:t>‹#›</a:t>
            </a:fld>
            <a:endParaRPr lang="th-TH"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5" name="Title 94"/>
          <p:cNvSpPr>
            <a:spLocks noGrp="1"/>
          </p:cNvSpPr>
          <p:nvPr>
            <p:ph type="title"/>
          </p:nvPr>
        </p:nvSpPr>
        <p:spPr>
          <a:xfrm>
            <a:off x="457200" y="4463568"/>
            <a:ext cx="8305800" cy="1143000"/>
          </a:xfrm>
        </p:spPr>
        <p:txBody>
          <a:bodyPr/>
          <a:lstStyle/>
          <a:p>
            <a:r>
              <a:rPr lang="en-US"/>
              <a:t>Click to edit Master title style</a:t>
            </a:r>
          </a:p>
        </p:txBody>
      </p:sp>
      <p:sp>
        <p:nvSpPr>
          <p:cNvPr id="2" name="Date Placeholder 1"/>
          <p:cNvSpPr>
            <a:spLocks noGrp="1"/>
          </p:cNvSpPr>
          <p:nvPr>
            <p:ph type="dt" sz="half" idx="10"/>
          </p:nvPr>
        </p:nvSpPr>
        <p:spPr/>
        <p:txBody>
          <a:bodyPr/>
          <a:lstStyle/>
          <a:p>
            <a:fld id="{42EBAF9C-9F08-45A2-BF48-F87556164D9A}" type="datetimeFigureOut">
              <a:rPr lang="th-TH" smtClean="0"/>
              <a:t>10/10/62</a:t>
            </a:fld>
            <a:endParaRPr lang="th-TH" dirty="0"/>
          </a:p>
        </p:txBody>
      </p:sp>
      <p:sp>
        <p:nvSpPr>
          <p:cNvPr id="91" name="Footer Placeholder 90"/>
          <p:cNvSpPr>
            <a:spLocks noGrp="1"/>
          </p:cNvSpPr>
          <p:nvPr>
            <p:ph type="ftr" sz="quarter" idx="11"/>
          </p:nvPr>
        </p:nvSpPr>
        <p:spPr/>
        <p:txBody>
          <a:bodyPr/>
          <a:lstStyle/>
          <a:p>
            <a:endParaRPr lang="th-TH" dirty="0"/>
          </a:p>
        </p:txBody>
      </p:sp>
      <p:sp>
        <p:nvSpPr>
          <p:cNvPr id="92" name="Slide Number Placeholder 91"/>
          <p:cNvSpPr>
            <a:spLocks noGrp="1"/>
          </p:cNvSpPr>
          <p:nvPr>
            <p:ph type="sldNum" sz="quarter" idx="12"/>
          </p:nvPr>
        </p:nvSpPr>
        <p:spPr/>
        <p:txBody>
          <a:bodyPr/>
          <a:lstStyle/>
          <a:p>
            <a:fld id="{317551A7-EC13-474B-9AAA-B98519A939A3}" type="slidenum">
              <a:rPr lang="th-TH" smtClean="0"/>
              <a:t>‹#›</a:t>
            </a:fld>
            <a:endParaRPr lang="th-TH"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EBAF9C-9F08-45A2-BF48-F87556164D9A}" type="datetimeFigureOut">
              <a:rPr lang="th-TH" smtClean="0"/>
              <a:t>10/10/62</a:t>
            </a:fld>
            <a:endParaRPr lang="th-TH" dirty="0"/>
          </a:p>
        </p:txBody>
      </p:sp>
      <p:sp>
        <p:nvSpPr>
          <p:cNvPr id="6" name="Footer Placeholder 5"/>
          <p:cNvSpPr>
            <a:spLocks noGrp="1"/>
          </p:cNvSpPr>
          <p:nvPr>
            <p:ph type="ftr" sz="quarter" idx="11"/>
          </p:nvPr>
        </p:nvSpPr>
        <p:spPr/>
        <p:txBody>
          <a:bodyPr/>
          <a:lstStyle/>
          <a:p>
            <a:endParaRPr lang="th-TH" dirty="0"/>
          </a:p>
        </p:txBody>
      </p:sp>
      <p:sp>
        <p:nvSpPr>
          <p:cNvPr id="7" name="Slide Number Placeholder 6"/>
          <p:cNvSpPr>
            <a:spLocks noGrp="1"/>
          </p:cNvSpPr>
          <p:nvPr>
            <p:ph type="sldNum" sz="quarter" idx="12"/>
          </p:nvPr>
        </p:nvSpPr>
        <p:spPr/>
        <p:txBody>
          <a:bodyPr/>
          <a:lstStyle/>
          <a:p>
            <a:fld id="{317551A7-EC13-474B-9AAA-B98519A939A3}" type="slidenum">
              <a:rPr lang="th-TH" smtClean="0"/>
              <a:t>‹#›</a:t>
            </a:fld>
            <a:endParaRPr lang="th-TH"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EBAF9C-9F08-45A2-BF48-F87556164D9A}" type="datetimeFigureOut">
              <a:rPr lang="th-TH" smtClean="0"/>
              <a:t>10/10/62</a:t>
            </a:fld>
            <a:endParaRPr lang="th-TH" dirty="0"/>
          </a:p>
        </p:txBody>
      </p:sp>
      <p:sp>
        <p:nvSpPr>
          <p:cNvPr id="8" name="Footer Placeholder 7"/>
          <p:cNvSpPr>
            <a:spLocks noGrp="1"/>
          </p:cNvSpPr>
          <p:nvPr>
            <p:ph type="ftr" sz="quarter" idx="11"/>
          </p:nvPr>
        </p:nvSpPr>
        <p:spPr/>
        <p:txBody>
          <a:bodyPr/>
          <a:lstStyle/>
          <a:p>
            <a:endParaRPr lang="th-TH" dirty="0"/>
          </a:p>
        </p:txBody>
      </p:sp>
      <p:sp>
        <p:nvSpPr>
          <p:cNvPr id="9" name="Slide Number Placeholder 8"/>
          <p:cNvSpPr>
            <a:spLocks noGrp="1"/>
          </p:cNvSpPr>
          <p:nvPr>
            <p:ph type="sldNum" sz="quarter" idx="12"/>
          </p:nvPr>
        </p:nvSpPr>
        <p:spPr/>
        <p:txBody>
          <a:bodyPr/>
          <a:lstStyle/>
          <a:p>
            <a:fld id="{317551A7-EC13-474B-9AAA-B98519A939A3}" type="slidenum">
              <a:rPr lang="th-TH" smtClean="0"/>
              <a:t>‹#›</a:t>
            </a:fld>
            <a:endParaRPr lang="th-TH"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EBAF9C-9F08-45A2-BF48-F87556164D9A}" type="datetimeFigureOut">
              <a:rPr lang="th-TH" smtClean="0"/>
              <a:t>10/10/62</a:t>
            </a:fld>
            <a:endParaRPr lang="th-TH" dirty="0"/>
          </a:p>
        </p:txBody>
      </p:sp>
      <p:sp>
        <p:nvSpPr>
          <p:cNvPr id="4" name="Footer Placeholder 3"/>
          <p:cNvSpPr>
            <a:spLocks noGrp="1"/>
          </p:cNvSpPr>
          <p:nvPr>
            <p:ph type="ftr" sz="quarter" idx="11"/>
          </p:nvPr>
        </p:nvSpPr>
        <p:spPr/>
        <p:txBody>
          <a:bodyPr/>
          <a:lstStyle/>
          <a:p>
            <a:endParaRPr lang="th-TH" dirty="0"/>
          </a:p>
        </p:txBody>
      </p:sp>
      <p:sp>
        <p:nvSpPr>
          <p:cNvPr id="5" name="Slide Number Placeholder 4"/>
          <p:cNvSpPr>
            <a:spLocks noGrp="1"/>
          </p:cNvSpPr>
          <p:nvPr>
            <p:ph type="sldNum" sz="quarter" idx="12"/>
          </p:nvPr>
        </p:nvSpPr>
        <p:spPr/>
        <p:txBody>
          <a:bodyPr/>
          <a:lstStyle/>
          <a:p>
            <a:fld id="{317551A7-EC13-474B-9AAA-B98519A939A3}" type="slidenum">
              <a:rPr lang="th-TH" smtClean="0"/>
              <a:t>‹#›</a:t>
            </a:fld>
            <a:endParaRPr lang="th-TH"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EBAF9C-9F08-45A2-BF48-F87556164D9A}" type="datetimeFigureOut">
              <a:rPr lang="th-TH" smtClean="0"/>
              <a:t>10/10/62</a:t>
            </a:fld>
            <a:endParaRPr lang="th-TH" dirty="0"/>
          </a:p>
        </p:txBody>
      </p:sp>
      <p:sp>
        <p:nvSpPr>
          <p:cNvPr id="3" name="Footer Placeholder 2"/>
          <p:cNvSpPr>
            <a:spLocks noGrp="1"/>
          </p:cNvSpPr>
          <p:nvPr>
            <p:ph type="ftr" sz="quarter" idx="11"/>
          </p:nvPr>
        </p:nvSpPr>
        <p:spPr/>
        <p:txBody>
          <a:bodyPr/>
          <a:lstStyle/>
          <a:p>
            <a:endParaRPr lang="th-TH" dirty="0"/>
          </a:p>
        </p:txBody>
      </p:sp>
      <p:sp>
        <p:nvSpPr>
          <p:cNvPr id="4" name="Slide Number Placeholder 3"/>
          <p:cNvSpPr>
            <a:spLocks noGrp="1"/>
          </p:cNvSpPr>
          <p:nvPr>
            <p:ph type="sldNum" sz="quarter" idx="12"/>
          </p:nvPr>
        </p:nvSpPr>
        <p:spPr/>
        <p:txBody>
          <a:bodyPr/>
          <a:lstStyle/>
          <a:p>
            <a:fld id="{317551A7-EC13-474B-9AAA-B98519A939A3}" type="slidenum">
              <a:rPr lang="th-TH" smtClean="0"/>
              <a:t>‹#›</a:t>
            </a:fld>
            <a:endParaRPr lang="th-TH"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EBAF9C-9F08-45A2-BF48-F87556164D9A}" type="datetimeFigureOut">
              <a:rPr lang="th-TH" smtClean="0"/>
              <a:t>10/10/62</a:t>
            </a:fld>
            <a:endParaRPr lang="th-TH" dirty="0"/>
          </a:p>
        </p:txBody>
      </p:sp>
      <p:sp>
        <p:nvSpPr>
          <p:cNvPr id="6" name="Footer Placeholder 5"/>
          <p:cNvSpPr>
            <a:spLocks noGrp="1"/>
          </p:cNvSpPr>
          <p:nvPr>
            <p:ph type="ftr" sz="quarter" idx="11"/>
          </p:nvPr>
        </p:nvSpPr>
        <p:spPr/>
        <p:txBody>
          <a:bodyPr/>
          <a:lstStyle/>
          <a:p>
            <a:endParaRPr lang="th-TH" dirty="0"/>
          </a:p>
        </p:txBody>
      </p:sp>
      <p:sp>
        <p:nvSpPr>
          <p:cNvPr id="7" name="Slide Number Placeholder 6"/>
          <p:cNvSpPr>
            <a:spLocks noGrp="1"/>
          </p:cNvSpPr>
          <p:nvPr>
            <p:ph type="sldNum" sz="quarter" idx="12"/>
          </p:nvPr>
        </p:nvSpPr>
        <p:spPr/>
        <p:txBody>
          <a:bodyPr/>
          <a:lstStyle/>
          <a:p>
            <a:fld id="{317551A7-EC13-474B-9AAA-B98519A939A3}" type="slidenum">
              <a:rPr lang="th-TH" smtClean="0"/>
              <a:t>‹#›</a:t>
            </a:fld>
            <a:endParaRPr lang="th-TH" dirty="0"/>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en-US"/>
              <a:t>Click to edit Master title style</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p:cNvSpPr>
            <a:spLocks noGrp="1"/>
          </p:cNvSpPr>
          <p:nvPr>
            <p:ph type="dt" sz="half" idx="10"/>
          </p:nvPr>
        </p:nvSpPr>
        <p:spPr/>
        <p:txBody>
          <a:bodyPr/>
          <a:lstStyle/>
          <a:p>
            <a:fld id="{42EBAF9C-9F08-45A2-BF48-F87556164D9A}" type="datetimeFigureOut">
              <a:rPr lang="th-TH" smtClean="0"/>
              <a:t>10/10/62</a:t>
            </a:fld>
            <a:endParaRPr lang="th-TH" dirty="0"/>
          </a:p>
        </p:txBody>
      </p:sp>
      <p:sp>
        <p:nvSpPr>
          <p:cNvPr id="6" name="Footer Placeholder 5"/>
          <p:cNvSpPr>
            <a:spLocks noGrp="1"/>
          </p:cNvSpPr>
          <p:nvPr>
            <p:ph type="ftr" sz="quarter" idx="11"/>
          </p:nvPr>
        </p:nvSpPr>
        <p:spPr/>
        <p:txBody>
          <a:bodyPr/>
          <a:lstStyle/>
          <a:p>
            <a:endParaRPr lang="th-TH" dirty="0"/>
          </a:p>
        </p:txBody>
      </p:sp>
      <p:sp>
        <p:nvSpPr>
          <p:cNvPr id="7" name="Slide Number Placeholder 6"/>
          <p:cNvSpPr>
            <a:spLocks noGrp="1"/>
          </p:cNvSpPr>
          <p:nvPr>
            <p:ph type="sldNum" sz="quarter" idx="12"/>
          </p:nvPr>
        </p:nvSpPr>
        <p:spPr/>
        <p:txBody>
          <a:bodyPr/>
          <a:lstStyle/>
          <a:p>
            <a:fld id="{317551A7-EC13-474B-9AAA-B98519A939A3}" type="slidenum">
              <a:rPr lang="th-TH" smtClean="0"/>
              <a:t>‹#›</a:t>
            </a:fld>
            <a:endParaRPr lang="th-TH" dirty="0"/>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n-US"/>
              <a:t>Click to edit Master title style</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42EBAF9C-9F08-45A2-BF48-F87556164D9A}" type="datetimeFigureOut">
              <a:rPr lang="th-TH" smtClean="0"/>
              <a:t>10/10/62</a:t>
            </a:fld>
            <a:endParaRPr lang="th-TH" dirty="0"/>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th-TH" dirty="0"/>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317551A7-EC13-474B-9AAA-B98519A939A3}" type="slidenum">
              <a:rPr lang="th-TH" smtClean="0"/>
              <a:t>‹#›</a:t>
            </a:fld>
            <a:endParaRPr lang="th-TH"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2" Type="http://schemas.openxmlformats.org/officeDocument/2006/relationships/hyperlink" Target="https://safety4sea.com/shipping-companies-exit-british-flag-as-brexit-approaches/"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drwathits.com/images/sampledata/DataOnweb/pagefront/2.pdf?fbclid=IwAR1YVGfE2NBp9_f7WSVL8xLju5UZTHlNXtIDhs1Oi4Xx3cYVJr4muwXIxc4" TargetMode="External"/><Relationship Id="rId2" Type="http://schemas.openxmlformats.org/officeDocument/2006/relationships/hyperlink" Target="http://www.niems.go.th/th/View/DataService.aspx?CateId=117"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149080"/>
            <a:ext cx="9144000" cy="1863080"/>
          </a:xfrm>
        </p:spPr>
        <p:txBody>
          <a:bodyPr>
            <a:noAutofit/>
          </a:bodyPr>
          <a:lstStyle/>
          <a:p>
            <a:pPr algn="ctr"/>
            <a:r>
              <a:rPr lang="en-US" dirty="0" smtClean="0"/>
              <a:t>Basic English </a:t>
            </a:r>
            <a:r>
              <a:rPr lang="en-US" dirty="0"/>
              <a:t>conversation </a:t>
            </a:r>
            <a:r>
              <a:rPr lang="en-US" dirty="0" smtClean="0"/>
              <a:t/>
            </a:r>
            <a:br>
              <a:rPr lang="en-US" dirty="0" smtClean="0"/>
            </a:br>
            <a:r>
              <a:rPr lang="en-US" dirty="0" smtClean="0"/>
              <a:t>for communication in </a:t>
            </a:r>
            <a:r>
              <a:rPr lang="en-US" dirty="0"/>
              <a:t>medical practice </a:t>
            </a:r>
            <a:r>
              <a:rPr lang="en-US" dirty="0" smtClean="0"/>
              <a:t/>
            </a:r>
            <a:br>
              <a:rPr lang="en-US" dirty="0" smtClean="0"/>
            </a:br>
            <a:r>
              <a:rPr lang="en-US" dirty="0" smtClean="0"/>
              <a:t>with </a:t>
            </a:r>
            <a:r>
              <a:rPr lang="en-US" dirty="0"/>
              <a:t>the foreign patients</a:t>
            </a:r>
          </a:p>
        </p:txBody>
      </p:sp>
      <p:pic>
        <p:nvPicPr>
          <p:cNvPr id="4" name="รูปภาพ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624" y="-27384"/>
            <a:ext cx="6879834" cy="4326771"/>
          </a:xfrm>
          <a:prstGeom prst="rect">
            <a:avLst/>
          </a:prstGeom>
        </p:spPr>
      </p:pic>
    </p:spTree>
    <p:extLst>
      <p:ext uri="{BB962C8B-B14F-4D97-AF65-F5344CB8AC3E}">
        <p14:creationId xmlns:p14="http://schemas.microsoft.com/office/powerpoint/2010/main" val="13672051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ตัวแทนเนื้อหา 2"/>
          <p:cNvSpPr>
            <a:spLocks noGrp="1"/>
          </p:cNvSpPr>
          <p:nvPr>
            <p:ph idx="1"/>
          </p:nvPr>
        </p:nvSpPr>
        <p:spPr>
          <a:xfrm>
            <a:off x="457200" y="404664"/>
            <a:ext cx="8229600" cy="5721499"/>
          </a:xfrm>
        </p:spPr>
        <p:txBody>
          <a:bodyPr>
            <a:normAutofit fontScale="92500" lnSpcReduction="20000"/>
          </a:bodyPr>
          <a:lstStyle/>
          <a:p>
            <a:r>
              <a:rPr lang="en-US" dirty="0">
                <a:solidFill>
                  <a:schemeClr val="accent4">
                    <a:lumMod val="50000"/>
                  </a:schemeClr>
                </a:solidFill>
                <a:latin typeface="Tahoma" pitchFamily="34" charset="0"/>
                <a:ea typeface="Tahoma" pitchFamily="34" charset="0"/>
                <a:cs typeface="Tahoma" pitchFamily="34" charset="0"/>
              </a:rPr>
              <a:t>Doctor	: Throughout the night, did you have to wake up 		  because of the pain?</a:t>
            </a:r>
          </a:p>
          <a:p>
            <a:r>
              <a:rPr lang="en-US" dirty="0">
                <a:solidFill>
                  <a:schemeClr val="accent4">
                    <a:lumMod val="50000"/>
                  </a:schemeClr>
                </a:solidFill>
                <a:latin typeface="Tahoma" pitchFamily="34" charset="0"/>
                <a:ea typeface="Tahoma" pitchFamily="34" charset="0"/>
                <a:cs typeface="Tahoma" pitchFamily="34" charset="0"/>
              </a:rPr>
              <a:t>Patient	: No, I slept throughout the night.</a:t>
            </a:r>
          </a:p>
          <a:p>
            <a:endParaRPr lang="en-US" dirty="0">
              <a:solidFill>
                <a:schemeClr val="accent4">
                  <a:lumMod val="50000"/>
                </a:schemeClr>
              </a:solidFill>
              <a:latin typeface="Tahoma" pitchFamily="34" charset="0"/>
              <a:ea typeface="Tahoma" pitchFamily="34" charset="0"/>
              <a:cs typeface="Tahoma" pitchFamily="34" charset="0"/>
            </a:endParaRPr>
          </a:p>
          <a:p>
            <a:r>
              <a:rPr lang="en-US" dirty="0">
                <a:solidFill>
                  <a:schemeClr val="accent4">
                    <a:lumMod val="50000"/>
                  </a:schemeClr>
                </a:solidFill>
                <a:latin typeface="Tahoma" pitchFamily="34" charset="0"/>
                <a:ea typeface="Tahoma" pitchFamily="34" charset="0"/>
                <a:cs typeface="Tahoma" pitchFamily="34" charset="0"/>
              </a:rPr>
              <a:t>Doctor	: Do you feel nauseated?</a:t>
            </a:r>
          </a:p>
          <a:p>
            <a:r>
              <a:rPr lang="en-US" dirty="0">
                <a:solidFill>
                  <a:schemeClr val="accent4">
                    <a:lumMod val="50000"/>
                  </a:schemeClr>
                </a:solidFill>
                <a:latin typeface="Tahoma" pitchFamily="34" charset="0"/>
                <a:ea typeface="Tahoma" pitchFamily="34" charset="0"/>
                <a:cs typeface="Tahoma" pitchFamily="34" charset="0"/>
              </a:rPr>
              <a:t>Patient	: Yes, this morning, I feel sick to my stomach.</a:t>
            </a:r>
          </a:p>
          <a:p>
            <a:endParaRPr lang="en-US" dirty="0">
              <a:solidFill>
                <a:schemeClr val="accent4">
                  <a:lumMod val="50000"/>
                </a:schemeClr>
              </a:solidFill>
              <a:latin typeface="Tahoma" pitchFamily="34" charset="0"/>
              <a:ea typeface="Tahoma" pitchFamily="34" charset="0"/>
              <a:cs typeface="Tahoma" pitchFamily="34" charset="0"/>
            </a:endParaRPr>
          </a:p>
          <a:p>
            <a:r>
              <a:rPr lang="en-US" dirty="0">
                <a:solidFill>
                  <a:schemeClr val="accent4">
                    <a:lumMod val="50000"/>
                  </a:schemeClr>
                </a:solidFill>
                <a:latin typeface="Tahoma" pitchFamily="34" charset="0"/>
                <a:ea typeface="Tahoma" pitchFamily="34" charset="0"/>
                <a:cs typeface="Tahoma" pitchFamily="34" charset="0"/>
              </a:rPr>
              <a:t>Doctor	: How is your appetite?</a:t>
            </a:r>
          </a:p>
          <a:p>
            <a:r>
              <a:rPr lang="en-US" dirty="0">
                <a:solidFill>
                  <a:schemeClr val="accent4">
                    <a:lumMod val="50000"/>
                  </a:schemeClr>
                </a:solidFill>
                <a:latin typeface="Tahoma" pitchFamily="34" charset="0"/>
                <a:ea typeface="Tahoma" pitchFamily="34" charset="0"/>
                <a:cs typeface="Tahoma" pitchFamily="34" charset="0"/>
              </a:rPr>
              <a:t>Patient	: I feel not hungry right now.</a:t>
            </a:r>
          </a:p>
          <a:p>
            <a:endParaRPr lang="en-US" dirty="0">
              <a:solidFill>
                <a:schemeClr val="accent4">
                  <a:lumMod val="50000"/>
                </a:schemeClr>
              </a:solidFill>
              <a:latin typeface="Tahoma" pitchFamily="34" charset="0"/>
              <a:ea typeface="Tahoma" pitchFamily="34" charset="0"/>
              <a:cs typeface="Tahoma" pitchFamily="34" charset="0"/>
            </a:endParaRPr>
          </a:p>
          <a:p>
            <a:r>
              <a:rPr lang="en-US" dirty="0">
                <a:solidFill>
                  <a:schemeClr val="accent4">
                    <a:lumMod val="50000"/>
                  </a:schemeClr>
                </a:solidFill>
                <a:latin typeface="Tahoma" pitchFamily="34" charset="0"/>
                <a:ea typeface="Tahoma" pitchFamily="34" charset="0"/>
                <a:cs typeface="Tahoma" pitchFamily="34" charset="0"/>
              </a:rPr>
              <a:t>Doctor	: Did you have a fever last night?</a:t>
            </a:r>
          </a:p>
          <a:p>
            <a:r>
              <a:rPr lang="en-US" dirty="0">
                <a:solidFill>
                  <a:schemeClr val="accent4">
                    <a:lumMod val="50000"/>
                  </a:schemeClr>
                </a:solidFill>
                <a:latin typeface="Tahoma" pitchFamily="34" charset="0"/>
                <a:ea typeface="Tahoma" pitchFamily="34" charset="0"/>
                <a:cs typeface="Tahoma" pitchFamily="34" charset="0"/>
              </a:rPr>
              <a:t>Patient	: Yes, I think so. But, I didn’t measure the 			  temperature exactly.</a:t>
            </a:r>
          </a:p>
          <a:p>
            <a:endParaRPr lang="en-US" dirty="0">
              <a:solidFill>
                <a:schemeClr val="accent4">
                  <a:lumMod val="50000"/>
                </a:schemeClr>
              </a:solidFill>
              <a:latin typeface="Tahoma" pitchFamily="34" charset="0"/>
              <a:ea typeface="Tahoma" pitchFamily="34" charset="0"/>
              <a:cs typeface="Tahoma" pitchFamily="34" charset="0"/>
            </a:endParaRPr>
          </a:p>
          <a:p>
            <a:r>
              <a:rPr lang="en-US" dirty="0">
                <a:solidFill>
                  <a:schemeClr val="accent4">
                    <a:lumMod val="50000"/>
                  </a:schemeClr>
                </a:solidFill>
                <a:latin typeface="Tahoma" pitchFamily="34" charset="0"/>
                <a:ea typeface="Tahoma" pitchFamily="34" charset="0"/>
                <a:cs typeface="Tahoma" pitchFamily="34" charset="0"/>
              </a:rPr>
              <a:t>Doctor	: Did you have night sweats last night?</a:t>
            </a:r>
          </a:p>
          <a:p>
            <a:r>
              <a:rPr lang="en-US" dirty="0">
                <a:solidFill>
                  <a:schemeClr val="accent4">
                    <a:lumMod val="50000"/>
                  </a:schemeClr>
                </a:solidFill>
                <a:latin typeface="Tahoma" pitchFamily="34" charset="0"/>
                <a:ea typeface="Tahoma" pitchFamily="34" charset="0"/>
                <a:cs typeface="Tahoma" pitchFamily="34" charset="0"/>
              </a:rPr>
              <a:t>Patient	: No, apparently not.</a:t>
            </a:r>
          </a:p>
          <a:p>
            <a:endParaRPr lang="en-US" dirty="0">
              <a:solidFill>
                <a:schemeClr val="accent4">
                  <a:lumMod val="50000"/>
                </a:schemeClr>
              </a:solidFill>
              <a:latin typeface="Tahoma" pitchFamily="34" charset="0"/>
              <a:ea typeface="Tahoma" pitchFamily="34" charset="0"/>
              <a:cs typeface="Tahoma" pitchFamily="34" charset="0"/>
            </a:endParaRPr>
          </a:p>
        </p:txBody>
      </p:sp>
      <p:pic>
        <p:nvPicPr>
          <p:cNvPr id="4" name="9.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08304" y="5274546"/>
            <a:ext cx="609600" cy="609600"/>
          </a:xfrm>
          <a:prstGeom prst="rect">
            <a:avLst/>
          </a:prstGeom>
        </p:spPr>
      </p:pic>
    </p:spTree>
    <p:extLst>
      <p:ext uri="{BB962C8B-B14F-4D97-AF65-F5344CB8AC3E}">
        <p14:creationId xmlns:p14="http://schemas.microsoft.com/office/powerpoint/2010/main" val="124977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9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afterEffect">
                                  <p:stCondLst>
                                    <p:cond delay="0"/>
                                  </p:stCondLst>
                                  <p:childTnLst>
                                    <p:cmd type="call" cmd="playFrom(0.0)">
                                      <p:cBhvr>
                                        <p:cTn id="11" dur="42979"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4664"/>
            <a:ext cx="8229600" cy="5721499"/>
          </a:xfrm>
        </p:spPr>
        <p:txBody>
          <a:bodyPr>
            <a:noAutofit/>
          </a:bodyPr>
          <a:lstStyle/>
          <a:p>
            <a:r>
              <a:rPr lang="en-US" sz="2200" dirty="0">
                <a:solidFill>
                  <a:schemeClr val="accent4">
                    <a:lumMod val="50000"/>
                  </a:schemeClr>
                </a:solidFill>
                <a:latin typeface="Tahoma" pitchFamily="34" charset="0"/>
                <a:ea typeface="Tahoma" pitchFamily="34" charset="0"/>
                <a:cs typeface="Tahoma" pitchFamily="34" charset="0"/>
              </a:rPr>
              <a:t>Doctor	: Do you have any diarrhea?</a:t>
            </a:r>
          </a:p>
          <a:p>
            <a:r>
              <a:rPr lang="en-US" sz="2200" dirty="0">
                <a:solidFill>
                  <a:schemeClr val="accent4">
                    <a:lumMod val="50000"/>
                  </a:schemeClr>
                </a:solidFill>
                <a:latin typeface="Tahoma" pitchFamily="34" charset="0"/>
                <a:ea typeface="Tahoma" pitchFamily="34" charset="0"/>
                <a:cs typeface="Tahoma" pitchFamily="34" charset="0"/>
              </a:rPr>
              <a:t>Patient	: No.</a:t>
            </a:r>
          </a:p>
          <a:p>
            <a:endParaRPr lang="en-US" sz="2200" dirty="0">
              <a:solidFill>
                <a:schemeClr val="accent4">
                  <a:lumMod val="50000"/>
                </a:schemeClr>
              </a:solidFill>
              <a:latin typeface="Tahoma" pitchFamily="34" charset="0"/>
              <a:ea typeface="Tahoma" pitchFamily="34" charset="0"/>
              <a:cs typeface="Tahoma" pitchFamily="34" charset="0"/>
            </a:endParaRPr>
          </a:p>
          <a:p>
            <a:r>
              <a:rPr lang="en-US" sz="2200" dirty="0">
                <a:solidFill>
                  <a:schemeClr val="accent4">
                    <a:lumMod val="50000"/>
                  </a:schemeClr>
                </a:solidFill>
                <a:latin typeface="Tahoma" pitchFamily="34" charset="0"/>
                <a:ea typeface="Tahoma" pitchFamily="34" charset="0"/>
                <a:cs typeface="Tahoma" pitchFamily="34" charset="0"/>
              </a:rPr>
              <a:t>Doctor	: Is there any period of time that you were 			  constipated last week?  </a:t>
            </a:r>
          </a:p>
          <a:p>
            <a:r>
              <a:rPr lang="en-US" sz="2200" dirty="0">
                <a:solidFill>
                  <a:schemeClr val="accent4">
                    <a:lumMod val="50000"/>
                  </a:schemeClr>
                </a:solidFill>
                <a:latin typeface="Tahoma" pitchFamily="34" charset="0"/>
                <a:ea typeface="Tahoma" pitchFamily="34" charset="0"/>
                <a:cs typeface="Tahoma" pitchFamily="34" charset="0"/>
              </a:rPr>
              <a:t>Patient	: No.</a:t>
            </a:r>
          </a:p>
          <a:p>
            <a:endParaRPr lang="en-US" sz="2200" dirty="0">
              <a:solidFill>
                <a:schemeClr val="accent4">
                  <a:lumMod val="50000"/>
                </a:schemeClr>
              </a:solidFill>
              <a:latin typeface="Tahoma" pitchFamily="34" charset="0"/>
              <a:ea typeface="Tahoma" pitchFamily="34" charset="0"/>
              <a:cs typeface="Tahoma" pitchFamily="34" charset="0"/>
            </a:endParaRPr>
          </a:p>
          <a:p>
            <a:r>
              <a:rPr lang="en-US" sz="2200" dirty="0">
                <a:solidFill>
                  <a:schemeClr val="accent4">
                    <a:lumMod val="50000"/>
                  </a:schemeClr>
                </a:solidFill>
                <a:latin typeface="Tahoma" pitchFamily="34" charset="0"/>
                <a:ea typeface="Tahoma" pitchFamily="34" charset="0"/>
                <a:cs typeface="Tahoma" pitchFamily="34" charset="0"/>
              </a:rPr>
              <a:t>Doctor	: Have you recently noticed any blood in your 		  stool?</a:t>
            </a:r>
          </a:p>
          <a:p>
            <a:r>
              <a:rPr lang="en-US" sz="2200" dirty="0">
                <a:solidFill>
                  <a:schemeClr val="accent4">
                    <a:lumMod val="50000"/>
                  </a:schemeClr>
                </a:solidFill>
                <a:latin typeface="Tahoma" pitchFamily="34" charset="0"/>
                <a:ea typeface="Tahoma" pitchFamily="34" charset="0"/>
                <a:cs typeface="Tahoma" pitchFamily="34" charset="0"/>
              </a:rPr>
              <a:t>Patient	: No.</a:t>
            </a:r>
          </a:p>
          <a:p>
            <a:endParaRPr lang="en-US" sz="2200" dirty="0">
              <a:solidFill>
                <a:schemeClr val="accent4">
                  <a:lumMod val="50000"/>
                </a:schemeClr>
              </a:solidFill>
              <a:latin typeface="Tahoma" pitchFamily="34" charset="0"/>
              <a:ea typeface="Tahoma" pitchFamily="34" charset="0"/>
              <a:cs typeface="Tahoma" pitchFamily="34" charset="0"/>
            </a:endParaRPr>
          </a:p>
          <a:p>
            <a:r>
              <a:rPr lang="en-US" sz="2200" dirty="0">
                <a:solidFill>
                  <a:schemeClr val="accent4">
                    <a:lumMod val="50000"/>
                  </a:schemeClr>
                </a:solidFill>
                <a:latin typeface="Tahoma" pitchFamily="34" charset="0"/>
                <a:ea typeface="Tahoma" pitchFamily="34" charset="0"/>
                <a:cs typeface="Tahoma" pitchFamily="34" charset="0"/>
              </a:rPr>
              <a:t>Doctor	: Do you have any problems with bladder in terms 		  of burning to urinate?</a:t>
            </a:r>
          </a:p>
          <a:p>
            <a:r>
              <a:rPr lang="en-US" sz="2200" dirty="0">
                <a:solidFill>
                  <a:schemeClr val="accent4">
                    <a:lumMod val="50000"/>
                  </a:schemeClr>
                </a:solidFill>
                <a:latin typeface="Tahoma" pitchFamily="34" charset="0"/>
                <a:ea typeface="Tahoma" pitchFamily="34" charset="0"/>
                <a:cs typeface="Tahoma" pitchFamily="34" charset="0"/>
              </a:rPr>
              <a:t>Patient	: No.</a:t>
            </a:r>
          </a:p>
          <a:p>
            <a:endParaRPr lang="en-US" sz="2200" dirty="0">
              <a:solidFill>
                <a:schemeClr val="accent4">
                  <a:lumMod val="50000"/>
                </a:schemeClr>
              </a:solidFill>
              <a:latin typeface="Tahoma" pitchFamily="34" charset="0"/>
              <a:ea typeface="Tahoma" pitchFamily="34" charset="0"/>
              <a:cs typeface="Tahoma" pitchFamily="34" charset="0"/>
            </a:endParaRPr>
          </a:p>
          <a:p>
            <a:endParaRPr lang="en-US" sz="2200" dirty="0">
              <a:solidFill>
                <a:schemeClr val="accent4">
                  <a:lumMod val="50000"/>
                </a:schemeClr>
              </a:solidFill>
              <a:latin typeface="Tahoma" pitchFamily="34" charset="0"/>
              <a:ea typeface="Tahoma" pitchFamily="34" charset="0"/>
              <a:cs typeface="Tahoma" pitchFamily="34" charset="0"/>
            </a:endParaRPr>
          </a:p>
        </p:txBody>
      </p:sp>
      <p:pic>
        <p:nvPicPr>
          <p:cNvPr id="2" name="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24328" y="5373216"/>
            <a:ext cx="609600" cy="609600"/>
          </a:xfrm>
          <a:prstGeom prst="rect">
            <a:avLst/>
          </a:prstGeom>
        </p:spPr>
      </p:pic>
    </p:spTree>
    <p:extLst>
      <p:ext uri="{BB962C8B-B14F-4D97-AF65-F5344CB8AC3E}">
        <p14:creationId xmlns:p14="http://schemas.microsoft.com/office/powerpoint/2010/main" val="1396261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32656"/>
            <a:ext cx="8229600" cy="5793507"/>
          </a:xfrm>
        </p:spPr>
        <p:txBody>
          <a:bodyPr>
            <a:normAutofit/>
          </a:bodyPr>
          <a:lstStyle/>
          <a:p>
            <a:r>
              <a:rPr lang="en-US" sz="2200" dirty="0">
                <a:solidFill>
                  <a:schemeClr val="accent4">
                    <a:lumMod val="50000"/>
                  </a:schemeClr>
                </a:solidFill>
                <a:latin typeface="Tahoma" pitchFamily="34" charset="0"/>
                <a:ea typeface="Tahoma" pitchFamily="34" charset="0"/>
                <a:cs typeface="Tahoma" pitchFamily="34" charset="0"/>
              </a:rPr>
              <a:t>Doctor	: Have you noticed any blood in your urine?</a:t>
            </a:r>
          </a:p>
          <a:p>
            <a:r>
              <a:rPr lang="en-US" sz="2200" dirty="0">
                <a:solidFill>
                  <a:schemeClr val="accent4">
                    <a:lumMod val="50000"/>
                  </a:schemeClr>
                </a:solidFill>
                <a:latin typeface="Tahoma" pitchFamily="34" charset="0"/>
                <a:ea typeface="Tahoma" pitchFamily="34" charset="0"/>
                <a:cs typeface="Tahoma" pitchFamily="34" charset="0"/>
              </a:rPr>
              <a:t>Patient	: No.</a:t>
            </a:r>
          </a:p>
          <a:p>
            <a:endParaRPr lang="en-US" sz="2200" dirty="0">
              <a:solidFill>
                <a:schemeClr val="accent4">
                  <a:lumMod val="50000"/>
                </a:schemeClr>
              </a:solidFill>
            </a:endParaRPr>
          </a:p>
          <a:p>
            <a:r>
              <a:rPr lang="en-US" sz="2200" dirty="0">
                <a:solidFill>
                  <a:schemeClr val="accent4">
                    <a:lumMod val="50000"/>
                  </a:schemeClr>
                </a:solidFill>
                <a:latin typeface="Tahoma" pitchFamily="34" charset="0"/>
                <a:ea typeface="Tahoma" pitchFamily="34" charset="0"/>
                <a:cs typeface="Tahoma" pitchFamily="34" charset="0"/>
              </a:rPr>
              <a:t>Doctor	: Ok. Now, I would like to ask about your past 		  medical history. Do you have any allergies? </a:t>
            </a:r>
          </a:p>
          <a:p>
            <a:r>
              <a:rPr lang="en-US" sz="2200" dirty="0">
                <a:solidFill>
                  <a:schemeClr val="accent4">
                    <a:lumMod val="50000"/>
                  </a:schemeClr>
                </a:solidFill>
                <a:latin typeface="Tahoma" pitchFamily="34" charset="0"/>
                <a:ea typeface="Tahoma" pitchFamily="34" charset="0"/>
                <a:cs typeface="Tahoma" pitchFamily="34" charset="0"/>
              </a:rPr>
              <a:t>Patient	: No.</a:t>
            </a:r>
          </a:p>
          <a:p>
            <a:endParaRPr lang="en-US" sz="2200" dirty="0">
              <a:solidFill>
                <a:schemeClr val="accent4">
                  <a:lumMod val="50000"/>
                </a:schemeClr>
              </a:solidFill>
              <a:latin typeface="Tahoma" pitchFamily="34" charset="0"/>
              <a:ea typeface="Tahoma" pitchFamily="34" charset="0"/>
              <a:cs typeface="Tahoma" pitchFamily="34" charset="0"/>
            </a:endParaRPr>
          </a:p>
          <a:p>
            <a:r>
              <a:rPr lang="en-US" sz="2200" dirty="0">
                <a:solidFill>
                  <a:schemeClr val="accent4">
                    <a:lumMod val="50000"/>
                  </a:schemeClr>
                </a:solidFill>
                <a:latin typeface="Tahoma" pitchFamily="34" charset="0"/>
                <a:ea typeface="Tahoma" pitchFamily="34" charset="0"/>
                <a:cs typeface="Tahoma" pitchFamily="34" charset="0"/>
              </a:rPr>
              <a:t>Doctor	: Do you have any other medical problems or </a:t>
            </a:r>
          </a:p>
          <a:p>
            <a:r>
              <a:rPr lang="en-US" sz="2200" dirty="0">
                <a:solidFill>
                  <a:schemeClr val="accent4">
                    <a:lumMod val="50000"/>
                  </a:schemeClr>
                </a:solidFill>
                <a:latin typeface="Tahoma" pitchFamily="34" charset="0"/>
                <a:ea typeface="Tahoma" pitchFamily="34" charset="0"/>
                <a:cs typeface="Tahoma" pitchFamily="34" charset="0"/>
              </a:rPr>
              <a:t>               	  underlying diseases?  </a:t>
            </a:r>
          </a:p>
          <a:p>
            <a:r>
              <a:rPr lang="en-US" sz="2200" dirty="0">
                <a:solidFill>
                  <a:schemeClr val="accent4">
                    <a:lumMod val="50000"/>
                  </a:schemeClr>
                </a:solidFill>
                <a:latin typeface="Tahoma" pitchFamily="34" charset="0"/>
                <a:ea typeface="Tahoma" pitchFamily="34" charset="0"/>
                <a:cs typeface="Tahoma" pitchFamily="34" charset="0"/>
              </a:rPr>
              <a:t>Patient	: No.</a:t>
            </a:r>
          </a:p>
          <a:p>
            <a:endParaRPr lang="en-US" sz="2200" dirty="0">
              <a:solidFill>
                <a:schemeClr val="accent4">
                  <a:lumMod val="50000"/>
                </a:schemeClr>
              </a:solidFill>
              <a:latin typeface="Tahoma" pitchFamily="34" charset="0"/>
              <a:ea typeface="Tahoma" pitchFamily="34" charset="0"/>
              <a:cs typeface="Tahoma" pitchFamily="34" charset="0"/>
            </a:endParaRPr>
          </a:p>
          <a:p>
            <a:r>
              <a:rPr lang="en-US" sz="2200" dirty="0">
                <a:solidFill>
                  <a:schemeClr val="accent4">
                    <a:lumMod val="50000"/>
                  </a:schemeClr>
                </a:solidFill>
                <a:latin typeface="Tahoma" pitchFamily="34" charset="0"/>
                <a:ea typeface="Tahoma" pitchFamily="34" charset="0"/>
                <a:cs typeface="Tahoma" pitchFamily="34" charset="0"/>
              </a:rPr>
              <a:t>Doctor	: Have you had any surgeries before?</a:t>
            </a:r>
          </a:p>
          <a:p>
            <a:r>
              <a:rPr lang="en-US" sz="2200" dirty="0">
                <a:solidFill>
                  <a:schemeClr val="accent4">
                    <a:lumMod val="50000"/>
                  </a:schemeClr>
                </a:solidFill>
                <a:latin typeface="Tahoma" pitchFamily="34" charset="0"/>
                <a:ea typeface="Tahoma" pitchFamily="34" charset="0"/>
                <a:cs typeface="Tahoma" pitchFamily="34" charset="0"/>
              </a:rPr>
              <a:t>Patient	: No.</a:t>
            </a:r>
          </a:p>
          <a:p>
            <a:endParaRPr lang="en-US" sz="2200" dirty="0">
              <a:solidFill>
                <a:schemeClr val="accent4">
                  <a:lumMod val="50000"/>
                </a:schemeClr>
              </a:solidFill>
              <a:latin typeface="Tahoma" pitchFamily="34" charset="0"/>
              <a:ea typeface="Tahoma" pitchFamily="34" charset="0"/>
              <a:cs typeface="Tahoma" pitchFamily="34" charset="0"/>
            </a:endParaRPr>
          </a:p>
          <a:p>
            <a:endParaRPr lang="en-US" sz="2200" dirty="0">
              <a:solidFill>
                <a:schemeClr val="accent4">
                  <a:lumMod val="50000"/>
                </a:schemeClr>
              </a:solidFill>
            </a:endParaRPr>
          </a:p>
        </p:txBody>
      </p:sp>
      <p:pic>
        <p:nvPicPr>
          <p:cNvPr id="2" name="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92280" y="5301208"/>
            <a:ext cx="609600" cy="609600"/>
          </a:xfrm>
          <a:prstGeom prst="rect">
            <a:avLst/>
          </a:prstGeom>
        </p:spPr>
      </p:pic>
    </p:spTree>
    <p:extLst>
      <p:ext uri="{BB962C8B-B14F-4D97-AF65-F5344CB8AC3E}">
        <p14:creationId xmlns:p14="http://schemas.microsoft.com/office/powerpoint/2010/main" val="1493745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4664"/>
            <a:ext cx="8229600" cy="5721499"/>
          </a:xfrm>
        </p:spPr>
        <p:txBody>
          <a:bodyPr/>
          <a:lstStyle/>
          <a:p>
            <a:r>
              <a:rPr lang="en-US" sz="2200" dirty="0">
                <a:solidFill>
                  <a:schemeClr val="accent4">
                    <a:lumMod val="50000"/>
                  </a:schemeClr>
                </a:solidFill>
                <a:latin typeface="Tahoma" pitchFamily="34" charset="0"/>
                <a:ea typeface="Tahoma" pitchFamily="34" charset="0"/>
                <a:cs typeface="Tahoma" pitchFamily="34" charset="0"/>
              </a:rPr>
              <a:t>Doctor	: Have you been hospitalized before?</a:t>
            </a:r>
          </a:p>
          <a:p>
            <a:r>
              <a:rPr lang="en-US" sz="2200" dirty="0">
                <a:solidFill>
                  <a:schemeClr val="accent4">
                    <a:lumMod val="50000"/>
                  </a:schemeClr>
                </a:solidFill>
                <a:latin typeface="Tahoma" pitchFamily="34" charset="0"/>
                <a:ea typeface="Tahoma" pitchFamily="34" charset="0"/>
                <a:cs typeface="Tahoma" pitchFamily="34" charset="0"/>
              </a:rPr>
              <a:t>Patient	: No.</a:t>
            </a:r>
          </a:p>
          <a:p>
            <a:endParaRPr lang="en-US" sz="2200" dirty="0">
              <a:solidFill>
                <a:schemeClr val="accent4">
                  <a:lumMod val="50000"/>
                </a:schemeClr>
              </a:solidFill>
              <a:latin typeface="Tahoma" pitchFamily="34" charset="0"/>
              <a:ea typeface="Tahoma" pitchFamily="34" charset="0"/>
              <a:cs typeface="Tahoma" pitchFamily="34" charset="0"/>
            </a:endParaRPr>
          </a:p>
          <a:p>
            <a:r>
              <a:rPr lang="en-US" sz="2200" dirty="0">
                <a:solidFill>
                  <a:schemeClr val="accent4">
                    <a:lumMod val="50000"/>
                  </a:schemeClr>
                </a:solidFill>
                <a:latin typeface="Tahoma" pitchFamily="34" charset="0"/>
                <a:ea typeface="Tahoma" pitchFamily="34" charset="0"/>
                <a:cs typeface="Tahoma" pitchFamily="34" charset="0"/>
              </a:rPr>
              <a:t>Doctor	: Alright. Let’s move on to the family history.</a:t>
            </a:r>
          </a:p>
          <a:p>
            <a:pPr marL="0" indent="0">
              <a:buNone/>
            </a:pPr>
            <a:r>
              <a:rPr lang="en-US" sz="2200" dirty="0">
                <a:solidFill>
                  <a:schemeClr val="accent4">
                    <a:lumMod val="50000"/>
                  </a:schemeClr>
                </a:solidFill>
                <a:latin typeface="Tahoma" pitchFamily="34" charset="0"/>
                <a:ea typeface="Tahoma" pitchFamily="34" charset="0"/>
                <a:cs typeface="Tahoma" pitchFamily="34" charset="0"/>
              </a:rPr>
              <a:t>                    	  Is there any history of blood clot problems 		  running in your family?</a:t>
            </a:r>
          </a:p>
          <a:p>
            <a:r>
              <a:rPr lang="en-US" sz="2200" dirty="0">
                <a:solidFill>
                  <a:schemeClr val="accent4">
                    <a:lumMod val="50000"/>
                  </a:schemeClr>
                </a:solidFill>
                <a:latin typeface="Tahoma" pitchFamily="34" charset="0"/>
                <a:ea typeface="Tahoma" pitchFamily="34" charset="0"/>
                <a:cs typeface="Tahoma" pitchFamily="34" charset="0"/>
              </a:rPr>
              <a:t>Patient	: No, there is not.</a:t>
            </a:r>
          </a:p>
          <a:p>
            <a:pPr marL="0" indent="0">
              <a:buNone/>
            </a:pPr>
            <a:endParaRPr lang="en-US" sz="2200" dirty="0">
              <a:solidFill>
                <a:schemeClr val="accent4">
                  <a:lumMod val="50000"/>
                </a:schemeClr>
              </a:solidFill>
              <a:latin typeface="Tahoma" pitchFamily="34" charset="0"/>
              <a:ea typeface="Tahoma" pitchFamily="34" charset="0"/>
              <a:cs typeface="Tahoma" pitchFamily="34" charset="0"/>
            </a:endParaRPr>
          </a:p>
          <a:p>
            <a:r>
              <a:rPr lang="en-US" sz="2200" dirty="0">
                <a:solidFill>
                  <a:schemeClr val="accent4">
                    <a:lumMod val="50000"/>
                  </a:schemeClr>
                </a:solidFill>
                <a:latin typeface="Tahoma" pitchFamily="34" charset="0"/>
                <a:ea typeface="Tahoma" pitchFamily="34" charset="0"/>
                <a:cs typeface="Tahoma" pitchFamily="34" charset="0"/>
              </a:rPr>
              <a:t>Doctor	: Does anyone in your family have the same 		  problem or anything similar?</a:t>
            </a:r>
          </a:p>
          <a:p>
            <a:r>
              <a:rPr lang="en-US" sz="2200" dirty="0">
                <a:solidFill>
                  <a:schemeClr val="accent4">
                    <a:lumMod val="50000"/>
                  </a:schemeClr>
                </a:solidFill>
                <a:latin typeface="Tahoma" pitchFamily="34" charset="0"/>
                <a:ea typeface="Tahoma" pitchFamily="34" charset="0"/>
                <a:cs typeface="Tahoma" pitchFamily="34" charset="0"/>
              </a:rPr>
              <a:t>Patient	: No.</a:t>
            </a:r>
          </a:p>
          <a:p>
            <a:endParaRPr lang="en-US" dirty="0">
              <a:solidFill>
                <a:schemeClr val="accent4">
                  <a:lumMod val="50000"/>
                </a:schemeClr>
              </a:solidFill>
            </a:endParaRPr>
          </a:p>
        </p:txBody>
      </p:sp>
      <p:pic>
        <p:nvPicPr>
          <p:cNvPr id="2" name="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20272" y="5013176"/>
            <a:ext cx="609600" cy="609600"/>
          </a:xfrm>
          <a:prstGeom prst="rect">
            <a:avLst/>
          </a:prstGeom>
        </p:spPr>
      </p:pic>
    </p:spTree>
    <p:extLst>
      <p:ext uri="{BB962C8B-B14F-4D97-AF65-F5344CB8AC3E}">
        <p14:creationId xmlns:p14="http://schemas.microsoft.com/office/powerpoint/2010/main" val="2838559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2"/>
            <a:ext cx="8229600" cy="5649491"/>
          </a:xfrm>
        </p:spPr>
        <p:txBody>
          <a:bodyPr>
            <a:normAutofit/>
          </a:bodyPr>
          <a:lstStyle/>
          <a:p>
            <a:r>
              <a:rPr lang="en-US" sz="2200" dirty="0">
                <a:solidFill>
                  <a:schemeClr val="accent4">
                    <a:lumMod val="50000"/>
                  </a:schemeClr>
                </a:solidFill>
                <a:latin typeface="Tahoma" pitchFamily="34" charset="0"/>
                <a:ea typeface="Tahoma" pitchFamily="34" charset="0"/>
                <a:cs typeface="Tahoma" pitchFamily="34" charset="0"/>
              </a:rPr>
              <a:t>Doctor	: In the next couple of questions, I need to ask 		  you some questions that are more personal, and 		  I assure you that everything will be kept 			  confidential. would it be ok for you?</a:t>
            </a:r>
          </a:p>
          <a:p>
            <a:r>
              <a:rPr lang="en-US" sz="2200" dirty="0">
                <a:solidFill>
                  <a:schemeClr val="accent4">
                    <a:lumMod val="50000"/>
                  </a:schemeClr>
                </a:solidFill>
                <a:latin typeface="Tahoma" pitchFamily="34" charset="0"/>
                <a:ea typeface="Tahoma" pitchFamily="34" charset="0"/>
                <a:cs typeface="Tahoma" pitchFamily="34" charset="0"/>
              </a:rPr>
              <a:t>Patient	: Ok.</a:t>
            </a:r>
          </a:p>
          <a:p>
            <a:endParaRPr lang="en-US" sz="2200" dirty="0">
              <a:solidFill>
                <a:schemeClr val="accent4">
                  <a:lumMod val="50000"/>
                </a:schemeClr>
              </a:solidFill>
              <a:latin typeface="Tahoma" pitchFamily="34" charset="0"/>
              <a:ea typeface="Tahoma" pitchFamily="34" charset="0"/>
              <a:cs typeface="Tahoma" pitchFamily="34" charset="0"/>
            </a:endParaRPr>
          </a:p>
          <a:p>
            <a:r>
              <a:rPr lang="en-US" sz="2200" dirty="0">
                <a:solidFill>
                  <a:schemeClr val="accent4">
                    <a:lumMod val="50000"/>
                  </a:schemeClr>
                </a:solidFill>
                <a:latin typeface="Tahoma" pitchFamily="34" charset="0"/>
                <a:ea typeface="Tahoma" pitchFamily="34" charset="0"/>
                <a:cs typeface="Tahoma" pitchFamily="34" charset="0"/>
              </a:rPr>
              <a:t>Doctor	: Are you sexually active?</a:t>
            </a:r>
          </a:p>
          <a:p>
            <a:r>
              <a:rPr lang="en-US" sz="2200" dirty="0">
                <a:solidFill>
                  <a:schemeClr val="accent4">
                    <a:lumMod val="50000"/>
                  </a:schemeClr>
                </a:solidFill>
                <a:latin typeface="Tahoma" pitchFamily="34" charset="0"/>
                <a:ea typeface="Tahoma" pitchFamily="34" charset="0"/>
                <a:cs typeface="Tahoma" pitchFamily="34" charset="0"/>
              </a:rPr>
              <a:t>Patient	: No.</a:t>
            </a:r>
          </a:p>
          <a:p>
            <a:endParaRPr lang="en-US" sz="2200" dirty="0">
              <a:solidFill>
                <a:schemeClr val="accent4">
                  <a:lumMod val="50000"/>
                </a:schemeClr>
              </a:solidFill>
              <a:latin typeface="Tahoma" pitchFamily="34" charset="0"/>
              <a:ea typeface="Tahoma" pitchFamily="34" charset="0"/>
              <a:cs typeface="Tahoma" pitchFamily="34" charset="0"/>
            </a:endParaRPr>
          </a:p>
          <a:p>
            <a:r>
              <a:rPr lang="en-US" sz="2200" dirty="0">
                <a:solidFill>
                  <a:schemeClr val="accent4">
                    <a:lumMod val="50000"/>
                  </a:schemeClr>
                </a:solidFill>
                <a:latin typeface="Tahoma" pitchFamily="34" charset="0"/>
                <a:ea typeface="Tahoma" pitchFamily="34" charset="0"/>
                <a:cs typeface="Tahoma" pitchFamily="34" charset="0"/>
              </a:rPr>
              <a:t>Doctor	: Have you ever had a sexually transmitted 			  disease?</a:t>
            </a:r>
          </a:p>
          <a:p>
            <a:r>
              <a:rPr lang="en-US" sz="2200" dirty="0">
                <a:solidFill>
                  <a:schemeClr val="accent4">
                    <a:lumMod val="50000"/>
                  </a:schemeClr>
                </a:solidFill>
                <a:latin typeface="Tahoma" pitchFamily="34" charset="0"/>
                <a:ea typeface="Tahoma" pitchFamily="34" charset="0"/>
                <a:cs typeface="Tahoma" pitchFamily="34" charset="0"/>
              </a:rPr>
              <a:t>Patient	: No, I’ve never had sex. I’m still virgin.</a:t>
            </a:r>
          </a:p>
          <a:p>
            <a:endParaRPr lang="en-US" sz="2200" dirty="0">
              <a:solidFill>
                <a:schemeClr val="accent4">
                  <a:lumMod val="50000"/>
                </a:schemeClr>
              </a:solidFill>
            </a:endParaRPr>
          </a:p>
        </p:txBody>
      </p:sp>
      <p:pic>
        <p:nvPicPr>
          <p:cNvPr id="2" name="1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660232" y="5301208"/>
            <a:ext cx="609600" cy="609600"/>
          </a:xfrm>
          <a:prstGeom prst="rect">
            <a:avLst/>
          </a:prstGeom>
        </p:spPr>
      </p:pic>
    </p:spTree>
    <p:extLst>
      <p:ext uri="{BB962C8B-B14F-4D97-AF65-F5344CB8AC3E}">
        <p14:creationId xmlns:p14="http://schemas.microsoft.com/office/powerpoint/2010/main" val="322459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4664"/>
            <a:ext cx="8229600" cy="5721499"/>
          </a:xfrm>
        </p:spPr>
        <p:txBody>
          <a:bodyPr>
            <a:normAutofit/>
          </a:bodyPr>
          <a:lstStyle/>
          <a:p>
            <a:r>
              <a:rPr lang="en-US" sz="2200" dirty="0">
                <a:solidFill>
                  <a:schemeClr val="accent4">
                    <a:lumMod val="50000"/>
                  </a:schemeClr>
                </a:solidFill>
                <a:latin typeface="Tahoma" pitchFamily="34" charset="0"/>
                <a:ea typeface="Tahoma" pitchFamily="34" charset="0"/>
                <a:cs typeface="Tahoma" pitchFamily="34" charset="0"/>
              </a:rPr>
              <a:t>Doctor	: Do you smoke?</a:t>
            </a:r>
          </a:p>
          <a:p>
            <a:r>
              <a:rPr lang="en-US" sz="2200" dirty="0">
                <a:solidFill>
                  <a:schemeClr val="accent4">
                    <a:lumMod val="50000"/>
                  </a:schemeClr>
                </a:solidFill>
                <a:latin typeface="Tahoma" pitchFamily="34" charset="0"/>
                <a:ea typeface="Tahoma" pitchFamily="34" charset="0"/>
                <a:cs typeface="Tahoma" pitchFamily="34" charset="0"/>
              </a:rPr>
              <a:t>Patient	: No.</a:t>
            </a:r>
          </a:p>
          <a:p>
            <a:endParaRPr lang="en-US" sz="2200" dirty="0">
              <a:solidFill>
                <a:schemeClr val="accent4">
                  <a:lumMod val="50000"/>
                </a:schemeClr>
              </a:solidFill>
              <a:latin typeface="Tahoma" pitchFamily="34" charset="0"/>
              <a:ea typeface="Tahoma" pitchFamily="34" charset="0"/>
              <a:cs typeface="Tahoma" pitchFamily="34" charset="0"/>
            </a:endParaRPr>
          </a:p>
          <a:p>
            <a:r>
              <a:rPr lang="en-US" sz="2200" dirty="0">
                <a:solidFill>
                  <a:schemeClr val="accent4">
                    <a:lumMod val="50000"/>
                  </a:schemeClr>
                </a:solidFill>
                <a:latin typeface="Tahoma" pitchFamily="34" charset="0"/>
                <a:ea typeface="Tahoma" pitchFamily="34" charset="0"/>
                <a:cs typeface="Tahoma" pitchFamily="34" charset="0"/>
              </a:rPr>
              <a:t>Doctor	: Do you drink alcohol?</a:t>
            </a:r>
          </a:p>
          <a:p>
            <a:r>
              <a:rPr lang="en-US" sz="2200" dirty="0">
                <a:solidFill>
                  <a:schemeClr val="accent4">
                    <a:lumMod val="50000"/>
                  </a:schemeClr>
                </a:solidFill>
                <a:latin typeface="Tahoma" pitchFamily="34" charset="0"/>
                <a:ea typeface="Tahoma" pitchFamily="34" charset="0"/>
                <a:cs typeface="Tahoma" pitchFamily="34" charset="0"/>
              </a:rPr>
              <a:t>Patient	: No.</a:t>
            </a:r>
          </a:p>
          <a:p>
            <a:endParaRPr lang="en-US" sz="2200" dirty="0">
              <a:solidFill>
                <a:schemeClr val="accent4">
                  <a:lumMod val="50000"/>
                </a:schemeClr>
              </a:solidFill>
              <a:latin typeface="Tahoma" pitchFamily="34" charset="0"/>
              <a:ea typeface="Tahoma" pitchFamily="34" charset="0"/>
              <a:cs typeface="Tahoma" pitchFamily="34" charset="0"/>
            </a:endParaRPr>
          </a:p>
          <a:p>
            <a:r>
              <a:rPr lang="en-US" sz="2200" dirty="0">
                <a:solidFill>
                  <a:schemeClr val="accent4">
                    <a:lumMod val="50000"/>
                  </a:schemeClr>
                </a:solidFill>
                <a:latin typeface="Tahoma" pitchFamily="34" charset="0"/>
                <a:ea typeface="Tahoma" pitchFamily="34" charset="0"/>
                <a:cs typeface="Tahoma" pitchFamily="34" charset="0"/>
              </a:rPr>
              <a:t>Doctor	: Good. Do you have any other problems that we 		  haven’t talked about?</a:t>
            </a:r>
          </a:p>
          <a:p>
            <a:r>
              <a:rPr lang="en-US" sz="2200" dirty="0">
                <a:solidFill>
                  <a:schemeClr val="accent4">
                    <a:lumMod val="50000"/>
                  </a:schemeClr>
                </a:solidFill>
                <a:latin typeface="Tahoma" pitchFamily="34" charset="0"/>
                <a:ea typeface="Tahoma" pitchFamily="34" charset="0"/>
                <a:cs typeface="Tahoma" pitchFamily="34" charset="0"/>
              </a:rPr>
              <a:t>Patient	: No.</a:t>
            </a:r>
          </a:p>
          <a:p>
            <a:endParaRPr lang="en-US" dirty="0">
              <a:solidFill>
                <a:schemeClr val="accent4">
                  <a:lumMod val="50000"/>
                </a:schemeClr>
              </a:solidFill>
              <a:latin typeface="Tahoma" pitchFamily="34" charset="0"/>
              <a:ea typeface="Tahoma" pitchFamily="34" charset="0"/>
              <a:cs typeface="Tahoma" pitchFamily="34" charset="0"/>
            </a:endParaRPr>
          </a:p>
          <a:p>
            <a:endParaRPr lang="en-US" dirty="0">
              <a:solidFill>
                <a:schemeClr val="accent4">
                  <a:lumMod val="50000"/>
                </a:schemeClr>
              </a:solidFill>
            </a:endParaRPr>
          </a:p>
        </p:txBody>
      </p:sp>
      <p:pic>
        <p:nvPicPr>
          <p:cNvPr id="2" name="1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92280" y="4941168"/>
            <a:ext cx="609600" cy="609600"/>
          </a:xfrm>
          <a:prstGeom prst="rect">
            <a:avLst/>
          </a:prstGeom>
        </p:spPr>
      </p:pic>
    </p:spTree>
    <p:extLst>
      <p:ext uri="{BB962C8B-B14F-4D97-AF65-F5344CB8AC3E}">
        <p14:creationId xmlns:p14="http://schemas.microsoft.com/office/powerpoint/2010/main" val="220716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4664"/>
            <a:ext cx="8229600" cy="5721499"/>
          </a:xfrm>
        </p:spPr>
        <p:txBody>
          <a:bodyPr>
            <a:normAutofit/>
          </a:bodyPr>
          <a:lstStyle/>
          <a:p>
            <a:r>
              <a:rPr lang="en-US" sz="2200" dirty="0">
                <a:solidFill>
                  <a:schemeClr val="accent4">
                    <a:lumMod val="50000"/>
                  </a:schemeClr>
                </a:solidFill>
                <a:latin typeface="Tahoma" pitchFamily="34" charset="0"/>
                <a:ea typeface="Tahoma" pitchFamily="34" charset="0"/>
                <a:cs typeface="Tahoma" pitchFamily="34" charset="0"/>
              </a:rPr>
              <a:t>Doctor	: Thank you very much for the interview.</a:t>
            </a:r>
          </a:p>
          <a:p>
            <a:pPr marL="0" indent="0">
              <a:buNone/>
            </a:pPr>
            <a:r>
              <a:rPr lang="en-US" sz="2200" dirty="0">
                <a:solidFill>
                  <a:schemeClr val="accent4">
                    <a:lumMod val="50000"/>
                  </a:schemeClr>
                </a:solidFill>
                <a:latin typeface="Tahoma" pitchFamily="34" charset="0"/>
                <a:ea typeface="Tahoma" pitchFamily="34" charset="0"/>
                <a:cs typeface="Tahoma" pitchFamily="34" charset="0"/>
              </a:rPr>
              <a:t>              	  To summarize, your problem is mainly an 			  abdominal pain located in the right lower part of 		  your stomach. It’s a dull pain and it doesn’t 		  radiate to anywhere else. Next, I will proceed to 		  the physical examination. Is that alright with 		  you?</a:t>
            </a:r>
          </a:p>
          <a:p>
            <a:r>
              <a:rPr lang="en-US" sz="2200" dirty="0">
                <a:solidFill>
                  <a:schemeClr val="accent4">
                    <a:lumMod val="50000"/>
                  </a:schemeClr>
                </a:solidFill>
                <a:latin typeface="Tahoma" pitchFamily="34" charset="0"/>
                <a:ea typeface="Tahoma" pitchFamily="34" charset="0"/>
                <a:cs typeface="Tahoma" pitchFamily="34" charset="0"/>
              </a:rPr>
              <a:t>Patient	: Ok, that’s alright. </a:t>
            </a:r>
          </a:p>
          <a:p>
            <a:endParaRPr lang="en-US" sz="2200" dirty="0">
              <a:solidFill>
                <a:schemeClr val="accent4">
                  <a:lumMod val="50000"/>
                </a:schemeClr>
              </a:solidFill>
            </a:endParaRPr>
          </a:p>
        </p:txBody>
      </p:sp>
      <p:pic>
        <p:nvPicPr>
          <p:cNvPr id="2" name="1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76256" y="4869160"/>
            <a:ext cx="609600" cy="609600"/>
          </a:xfrm>
          <a:prstGeom prst="rect">
            <a:avLst/>
          </a:prstGeom>
        </p:spPr>
      </p:pic>
    </p:spTree>
    <p:extLst>
      <p:ext uri="{BB962C8B-B14F-4D97-AF65-F5344CB8AC3E}">
        <p14:creationId xmlns:p14="http://schemas.microsoft.com/office/powerpoint/2010/main" val="357411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รูปภาพ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Subtitle 2"/>
          <p:cNvSpPr>
            <a:spLocks noGrp="1"/>
          </p:cNvSpPr>
          <p:nvPr>
            <p:ph type="subTitle" idx="1"/>
          </p:nvPr>
        </p:nvSpPr>
        <p:spPr/>
        <p:txBody>
          <a:bodyPr/>
          <a:lstStyle/>
          <a:p>
            <a:endParaRPr lang="en-US" dirty="0"/>
          </a:p>
        </p:txBody>
      </p:sp>
      <p:sp>
        <p:nvSpPr>
          <p:cNvPr id="6" name="Title 1"/>
          <p:cNvSpPr txBox="1">
            <a:spLocks/>
          </p:cNvSpPr>
          <p:nvPr/>
        </p:nvSpPr>
        <p:spPr>
          <a:xfrm>
            <a:off x="-22076" y="476672"/>
            <a:ext cx="4419600" cy="1600327"/>
          </a:xfrm>
          <a:prstGeom prst="rect">
            <a:avLst/>
          </a:prstGeom>
        </p:spPr>
        <p:txBody>
          <a:bodyPr vert="horz" lIns="91440" tIns="45720" rIns="91440" bIns="45720" rtlCol="0" anchor="b">
            <a:normAutofit fontScale="97500" lnSpcReduction="10000"/>
          </a:bodyPr>
          <a:lstStyle>
            <a:lvl1pPr algn="l" defTabSz="914400" rtl="0" eaLnBrk="1" latinLnBrk="0" hangingPunct="1">
              <a:spcBef>
                <a:spcPct val="0"/>
              </a:spcBef>
              <a:buNone/>
              <a:tabLst>
                <a:tab pos="3830638" algn="l"/>
              </a:tabLst>
              <a:defRPr sz="3600" b="1" kern="1200" cap="none" spc="40" baseline="0">
                <a:ln w="13335" cmpd="sng">
                  <a:solidFill>
                    <a:schemeClr val="accent1">
                      <a:lumMod val="50000"/>
                    </a:schemeClr>
                  </a:solidFill>
                  <a:prstDash val="solid"/>
                </a:ln>
                <a:solidFill>
                  <a:schemeClr val="accent6">
                    <a:tint val="1000"/>
                  </a:schemeClr>
                </a:solidFill>
                <a:effectLst/>
                <a:latin typeface="+mj-lt"/>
                <a:ea typeface="+mj-ea"/>
                <a:cs typeface="+mj-cs"/>
              </a:defRPr>
            </a:lvl1pPr>
          </a:lstStyle>
          <a:p>
            <a:r>
              <a:rPr lang="en-US" dirty="0" smtClean="0">
                <a:solidFill>
                  <a:srgbClr val="FFC000"/>
                </a:solidFill>
                <a:latin typeface="Tahoma" pitchFamily="34" charset="0"/>
                <a:ea typeface="Tahoma" pitchFamily="34" charset="0"/>
                <a:cs typeface="Tahoma" pitchFamily="34" charset="0"/>
              </a:rPr>
              <a:t>Scenario 2 </a:t>
            </a:r>
            <a:br>
              <a:rPr lang="en-US" dirty="0" smtClean="0">
                <a:solidFill>
                  <a:srgbClr val="FFC000"/>
                </a:solidFill>
                <a:latin typeface="Tahoma" pitchFamily="34" charset="0"/>
                <a:ea typeface="Tahoma" pitchFamily="34" charset="0"/>
                <a:cs typeface="Tahoma" pitchFamily="34" charset="0"/>
              </a:rPr>
            </a:br>
            <a:r>
              <a:rPr lang="en-US" dirty="0" smtClean="0">
                <a:solidFill>
                  <a:srgbClr val="FFC000"/>
                </a:solidFill>
                <a:latin typeface="Tahoma" pitchFamily="34" charset="0"/>
                <a:ea typeface="Tahoma" pitchFamily="34" charset="0"/>
                <a:cs typeface="Tahoma" pitchFamily="34" charset="0"/>
              </a:rPr>
              <a:t>Physical Examination</a:t>
            </a:r>
            <a:endParaRPr lang="en-US" dirty="0">
              <a:solidFill>
                <a:srgbClr val="FFC000"/>
              </a:solidFill>
            </a:endParaRPr>
          </a:p>
        </p:txBody>
      </p:sp>
    </p:spTree>
    <p:extLst>
      <p:ext uri="{BB962C8B-B14F-4D97-AF65-F5344CB8AC3E}">
        <p14:creationId xmlns:p14="http://schemas.microsoft.com/office/powerpoint/2010/main" val="22416575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4664"/>
            <a:ext cx="8229600" cy="5721499"/>
          </a:xfrm>
        </p:spPr>
        <p:txBody>
          <a:bodyPr>
            <a:normAutofit fontScale="92500"/>
          </a:bodyPr>
          <a:lstStyle/>
          <a:p>
            <a:r>
              <a:rPr lang="en-US" dirty="0">
                <a:solidFill>
                  <a:schemeClr val="accent4">
                    <a:lumMod val="50000"/>
                  </a:schemeClr>
                </a:solidFill>
                <a:latin typeface="Tahoma" pitchFamily="34" charset="0"/>
                <a:ea typeface="Tahoma" pitchFamily="34" charset="0"/>
                <a:cs typeface="Tahoma" pitchFamily="34" charset="0"/>
              </a:rPr>
              <a:t>Doctor	: Mr. </a:t>
            </a:r>
            <a:r>
              <a:rPr lang="en-US" dirty="0" err="1">
                <a:solidFill>
                  <a:schemeClr val="accent4">
                    <a:lumMod val="50000"/>
                  </a:schemeClr>
                </a:solidFill>
                <a:latin typeface="Tahoma" pitchFamily="34" charset="0"/>
                <a:ea typeface="Tahoma" pitchFamily="34" charset="0"/>
                <a:cs typeface="Tahoma" pitchFamily="34" charset="0"/>
              </a:rPr>
              <a:t>Jettanut</a:t>
            </a:r>
            <a:r>
              <a:rPr lang="en-US" dirty="0">
                <a:solidFill>
                  <a:schemeClr val="accent4">
                    <a:lumMod val="50000"/>
                  </a:schemeClr>
                </a:solidFill>
                <a:latin typeface="Tahoma" pitchFamily="34" charset="0"/>
                <a:ea typeface="Tahoma" pitchFamily="34" charset="0"/>
                <a:cs typeface="Tahoma" pitchFamily="34" charset="0"/>
              </a:rPr>
              <a:t>, from history taking, your symptoms 		  look similar to one who has an appendicitis. 		  However, I really need to examine your 			  abdomen to find out what’s causing the 	 		  problem. Are you ok with that?</a:t>
            </a:r>
          </a:p>
          <a:p>
            <a:r>
              <a:rPr lang="en-US" dirty="0">
                <a:solidFill>
                  <a:schemeClr val="accent4">
                    <a:lumMod val="50000"/>
                  </a:schemeClr>
                </a:solidFill>
                <a:latin typeface="Tahoma" pitchFamily="34" charset="0"/>
                <a:ea typeface="Tahoma" pitchFamily="34" charset="0"/>
                <a:cs typeface="Tahoma" pitchFamily="34" charset="0"/>
              </a:rPr>
              <a:t>Patient 	: Ok.</a:t>
            </a:r>
          </a:p>
          <a:p>
            <a:endParaRPr lang="en-US" dirty="0">
              <a:solidFill>
                <a:schemeClr val="accent4">
                  <a:lumMod val="50000"/>
                </a:schemeClr>
              </a:solidFill>
              <a:latin typeface="Tahoma" pitchFamily="34" charset="0"/>
              <a:ea typeface="Tahoma" pitchFamily="34" charset="0"/>
              <a:cs typeface="Tahoma" pitchFamily="34" charset="0"/>
            </a:endParaRPr>
          </a:p>
          <a:p>
            <a:r>
              <a:rPr lang="en-US" dirty="0">
                <a:solidFill>
                  <a:schemeClr val="accent4">
                    <a:lumMod val="50000"/>
                  </a:schemeClr>
                </a:solidFill>
                <a:latin typeface="Tahoma" pitchFamily="34" charset="0"/>
                <a:ea typeface="Tahoma" pitchFamily="34" charset="0"/>
                <a:cs typeface="Tahoma" pitchFamily="34" charset="0"/>
              </a:rPr>
              <a:t>Doctor 	: First, I’m going  to examine your abdomen while</a:t>
            </a:r>
          </a:p>
          <a:p>
            <a:pPr marL="0" indent="0">
              <a:buNone/>
            </a:pPr>
            <a:r>
              <a:rPr lang="en-US" dirty="0">
                <a:solidFill>
                  <a:schemeClr val="accent4">
                    <a:lumMod val="50000"/>
                  </a:schemeClr>
                </a:solidFill>
                <a:latin typeface="Tahoma" pitchFamily="34" charset="0"/>
                <a:ea typeface="Tahoma" pitchFamily="34" charset="0"/>
                <a:cs typeface="Tahoma" pitchFamily="34" charset="0"/>
              </a:rPr>
              <a:t>              	  you’re lying down on your back. Then,  I will 		  listen to your stomach with a stethoscope.</a:t>
            </a:r>
          </a:p>
          <a:p>
            <a:pPr marL="0" indent="0">
              <a:buNone/>
            </a:pPr>
            <a:r>
              <a:rPr lang="en-US" dirty="0">
                <a:solidFill>
                  <a:schemeClr val="accent4">
                    <a:lumMod val="50000"/>
                  </a:schemeClr>
                </a:solidFill>
                <a:latin typeface="Tahoma" pitchFamily="34" charset="0"/>
                <a:ea typeface="Tahoma" pitchFamily="34" charset="0"/>
                <a:cs typeface="Tahoma" pitchFamily="34" charset="0"/>
              </a:rPr>
              <a:t>              	  Also, I have to palpate and deeply press around 		  that area. It might hurt a little bit. If at any time 		  you feel uncomfortable, you can let me know, 		  ok?</a:t>
            </a:r>
          </a:p>
          <a:p>
            <a:r>
              <a:rPr lang="en-US" dirty="0">
                <a:solidFill>
                  <a:schemeClr val="accent4">
                    <a:lumMod val="50000"/>
                  </a:schemeClr>
                </a:solidFill>
                <a:latin typeface="Tahoma" pitchFamily="34" charset="0"/>
                <a:ea typeface="Tahoma" pitchFamily="34" charset="0"/>
                <a:cs typeface="Tahoma" pitchFamily="34" charset="0"/>
              </a:rPr>
              <a:t>Patient 	: Ok.</a:t>
            </a:r>
          </a:p>
          <a:p>
            <a:endParaRPr lang="en-US" dirty="0">
              <a:solidFill>
                <a:schemeClr val="accent4">
                  <a:lumMod val="50000"/>
                </a:schemeClr>
              </a:solidFill>
            </a:endParaRPr>
          </a:p>
        </p:txBody>
      </p:sp>
      <p:pic>
        <p:nvPicPr>
          <p:cNvPr id="4" name="17.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732240" y="5085184"/>
            <a:ext cx="609600" cy="609600"/>
          </a:xfrm>
          <a:prstGeom prst="rect">
            <a:avLst/>
          </a:prstGeom>
        </p:spPr>
      </p:pic>
    </p:spTree>
    <p:extLst>
      <p:ext uri="{BB962C8B-B14F-4D97-AF65-F5344CB8AC3E}">
        <p14:creationId xmlns:p14="http://schemas.microsoft.com/office/powerpoint/2010/main" val="59635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0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4664"/>
            <a:ext cx="8229600" cy="5721499"/>
          </a:xfrm>
        </p:spPr>
        <p:txBody>
          <a:bodyPr>
            <a:normAutofit lnSpcReduction="10000"/>
          </a:bodyPr>
          <a:lstStyle/>
          <a:p>
            <a:r>
              <a:rPr lang="en-US" sz="2200" dirty="0">
                <a:solidFill>
                  <a:schemeClr val="accent4">
                    <a:lumMod val="50000"/>
                  </a:schemeClr>
                </a:solidFill>
                <a:latin typeface="Tahoma" pitchFamily="34" charset="0"/>
                <a:ea typeface="Tahoma" pitchFamily="34" charset="0"/>
                <a:cs typeface="Tahoma" pitchFamily="34" charset="0"/>
              </a:rPr>
              <a:t>Doctor 	: Alright, please lie down on your back on the 		  examining bed. I’m going to wash my hands and 		  close the curtain before  beginning the 			  examination.</a:t>
            </a:r>
          </a:p>
          <a:p>
            <a:endParaRPr lang="en-US" sz="2200" dirty="0">
              <a:solidFill>
                <a:schemeClr val="accent4">
                  <a:lumMod val="50000"/>
                </a:schemeClr>
              </a:solidFill>
              <a:latin typeface="Tahoma" pitchFamily="34" charset="0"/>
              <a:ea typeface="Tahoma" pitchFamily="34" charset="0"/>
              <a:cs typeface="Tahoma" pitchFamily="34" charset="0"/>
            </a:endParaRPr>
          </a:p>
          <a:p>
            <a:r>
              <a:rPr lang="en-US" sz="2200" dirty="0">
                <a:solidFill>
                  <a:schemeClr val="accent4">
                    <a:lumMod val="50000"/>
                  </a:schemeClr>
                </a:solidFill>
                <a:latin typeface="Tahoma" pitchFamily="34" charset="0"/>
                <a:ea typeface="Tahoma" pitchFamily="34" charset="0"/>
                <a:cs typeface="Tahoma" pitchFamily="34" charset="0"/>
              </a:rPr>
              <a:t>Doctor 	: First of all, I’m going to roll up your gown a little 		  bit to expose the stomach area. I will take a look 	 	  at your abdomen to check for  the bruise, scar, 		  and distention. </a:t>
            </a:r>
          </a:p>
          <a:p>
            <a:r>
              <a:rPr lang="en-US" sz="2200" dirty="0">
                <a:solidFill>
                  <a:schemeClr val="accent4">
                    <a:lumMod val="50000"/>
                  </a:schemeClr>
                </a:solidFill>
                <a:latin typeface="Tahoma" pitchFamily="34" charset="0"/>
                <a:ea typeface="Tahoma" pitchFamily="34" charset="0"/>
                <a:cs typeface="Tahoma" pitchFamily="34" charset="0"/>
              </a:rPr>
              <a:t>Patient 	: Ok.</a:t>
            </a:r>
          </a:p>
          <a:p>
            <a:endParaRPr lang="en-US" sz="2200" dirty="0">
              <a:solidFill>
                <a:schemeClr val="accent4">
                  <a:lumMod val="50000"/>
                </a:schemeClr>
              </a:solidFill>
              <a:latin typeface="Tahoma" pitchFamily="34" charset="0"/>
              <a:ea typeface="Tahoma" pitchFamily="34" charset="0"/>
              <a:cs typeface="Tahoma" pitchFamily="34" charset="0"/>
            </a:endParaRPr>
          </a:p>
          <a:p>
            <a:r>
              <a:rPr lang="en-US" sz="2200" dirty="0">
                <a:solidFill>
                  <a:schemeClr val="accent4">
                    <a:lumMod val="50000"/>
                  </a:schemeClr>
                </a:solidFill>
                <a:latin typeface="Tahoma" pitchFamily="34" charset="0"/>
                <a:ea typeface="Tahoma" pitchFamily="34" charset="0"/>
                <a:cs typeface="Tahoma" pitchFamily="34" charset="0"/>
              </a:rPr>
              <a:t>Doctor 	: Good. It looks like normal. Now, I will listen to 		  your stomach with the stethoscope for bowel 		  movement. Just breathe in and out normally, 		  ok?</a:t>
            </a:r>
          </a:p>
          <a:p>
            <a:r>
              <a:rPr lang="en-US" sz="2200" dirty="0">
                <a:solidFill>
                  <a:schemeClr val="accent4">
                    <a:lumMod val="50000"/>
                  </a:schemeClr>
                </a:solidFill>
                <a:latin typeface="Tahoma" pitchFamily="34" charset="0"/>
                <a:ea typeface="Tahoma" pitchFamily="34" charset="0"/>
                <a:cs typeface="Tahoma" pitchFamily="34" charset="0"/>
              </a:rPr>
              <a:t>Patient 	: Ok.</a:t>
            </a:r>
          </a:p>
          <a:p>
            <a:endParaRPr lang="en-US" sz="2200" dirty="0">
              <a:solidFill>
                <a:schemeClr val="accent4">
                  <a:lumMod val="50000"/>
                </a:schemeClr>
              </a:solidFill>
            </a:endParaRPr>
          </a:p>
        </p:txBody>
      </p:sp>
      <p:pic>
        <p:nvPicPr>
          <p:cNvPr id="2" name="1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35152" y="5157192"/>
            <a:ext cx="609600" cy="609600"/>
          </a:xfrm>
          <a:prstGeom prst="rect">
            <a:avLst/>
          </a:prstGeom>
        </p:spPr>
      </p:pic>
    </p:spTree>
    <p:extLst>
      <p:ext uri="{BB962C8B-B14F-4D97-AF65-F5344CB8AC3E}">
        <p14:creationId xmlns:p14="http://schemas.microsoft.com/office/powerpoint/2010/main" val="1980458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3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332656"/>
            <a:ext cx="8712968" cy="6048672"/>
          </a:xfrm>
        </p:spPr>
        <p:txBody>
          <a:bodyPr/>
          <a:lstStyle/>
          <a:p>
            <a:pPr marL="0" indent="0" algn="ctr">
              <a:buNone/>
            </a:pPr>
            <a:r>
              <a:rPr lang="th-TH"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บทสนทนา</a:t>
            </a:r>
            <a:r>
              <a:rPr lang="th-TH"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ภาษาอังกฤษเบื้องต้นที่ใช้สื่อสารใน</a:t>
            </a:r>
            <a:r>
              <a:rPr lang="th-TH"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การตรวจรักษาผู้ป่วยชาวต่างประเทศ</a:t>
            </a:r>
            <a:endParaRPr lang="en-US"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Basic English </a:t>
            </a:r>
            <a:r>
              <a:rPr lang="en-US"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conversation </a:t>
            </a:r>
            <a:r>
              <a:rPr lang="en-US"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for communication in </a:t>
            </a:r>
            <a:r>
              <a:rPr lang="en-US"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medical practice with the foreign patients</a:t>
            </a:r>
          </a:p>
          <a:p>
            <a:pPr marL="0" indent="0" algn="ctr">
              <a:buNone/>
            </a:pPr>
            <a:endParaRPr lang="en-US"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th-TH"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จัดทำโดย </a:t>
            </a:r>
            <a:endParaRPr lang="en-US"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th-TH" dirty="0" err="1">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นสพ</a:t>
            </a:r>
            <a:r>
              <a:rPr lang="en-US"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a:t>
            </a:r>
            <a:r>
              <a:rPr lang="th-TH"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a:t>
            </a:r>
            <a:r>
              <a:rPr lang="th-TH" dirty="0" err="1">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เจตณัฐ</a:t>
            </a:r>
            <a:r>
              <a:rPr lang="th-TH"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ลิขิตกิจการกุล</a:t>
            </a:r>
          </a:p>
          <a:p>
            <a:pPr marL="0" indent="0" algn="ctr">
              <a:buNone/>
            </a:pPr>
            <a:r>
              <a:rPr lang="th-TH" dirty="0" err="1">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นสพ</a:t>
            </a:r>
            <a:r>
              <a:rPr lang="en-US"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a:t>
            </a:r>
            <a:r>
              <a:rPr lang="th-TH"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ชาคร </a:t>
            </a:r>
            <a:r>
              <a:rPr lang="th-TH" dirty="0" err="1">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ธี</a:t>
            </a:r>
            <a:r>
              <a:rPr lang="th-TH"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ระรุ่งพรกุล</a:t>
            </a:r>
          </a:p>
          <a:p>
            <a:pPr algn="ctr"/>
            <a:endParaRPr lang="en-US"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th-TH"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อาจารย์ที่ปรึกษา</a:t>
            </a:r>
            <a:endParaRPr lang="en-US"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th-TH" dirty="0" err="1">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ผศ</a:t>
            </a:r>
            <a:r>
              <a:rPr lang="en-US"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a:t>
            </a:r>
            <a:r>
              <a:rPr lang="th-TH"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นพ</a:t>
            </a:r>
            <a:r>
              <a:rPr lang="en-US"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a:t>
            </a:r>
            <a:r>
              <a:rPr lang="th-TH"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ดร</a:t>
            </a:r>
            <a:r>
              <a:rPr lang="en-US"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a:t>
            </a:r>
            <a:r>
              <a:rPr lang="th-TH" dirty="0" err="1">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ณต</a:t>
            </a:r>
            <a:r>
              <a:rPr lang="th-TH"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พล </a:t>
            </a:r>
            <a:r>
              <a:rPr lang="th-TH" dirty="0" err="1">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ศุภณัฐเศรษฐ</a:t>
            </a:r>
            <a:r>
              <a:rPr lang="th-TH"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กุล</a:t>
            </a:r>
            <a:endParaRPr lang="en-US"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endParaRPr lang="en-US"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th-TH"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ผลงานนี้เป็นส่วนหนึ่งของการเรียนรายวิชา </a:t>
            </a:r>
            <a:r>
              <a:rPr lang="en-US"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499702</a:t>
            </a:r>
          </a:p>
          <a:p>
            <a:pPr marL="0" indent="0" algn="ctr">
              <a:buNone/>
            </a:pPr>
            <a:r>
              <a:rPr lang="th-TH"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ภาษาต่างประเทศเพื่อการสื่อสารทางการแพทย์ ปีการศึกษา </a:t>
            </a:r>
            <a:r>
              <a:rPr lang="en-US"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2562</a:t>
            </a:r>
            <a:endParaRPr lang="en-US"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598967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4664"/>
            <a:ext cx="8229600" cy="5721499"/>
          </a:xfrm>
        </p:spPr>
        <p:txBody>
          <a:bodyPr>
            <a:normAutofit/>
          </a:bodyPr>
          <a:lstStyle/>
          <a:p>
            <a:r>
              <a:rPr lang="en-US" sz="2200" dirty="0">
                <a:solidFill>
                  <a:schemeClr val="accent4">
                    <a:lumMod val="50000"/>
                  </a:schemeClr>
                </a:solidFill>
                <a:latin typeface="Tahoma" pitchFamily="34" charset="0"/>
                <a:ea typeface="Tahoma" pitchFamily="34" charset="0"/>
                <a:cs typeface="Tahoma" pitchFamily="34" charset="0"/>
              </a:rPr>
              <a:t>Doctor 	: Good. Now I need to tap on your belly in order 		  to check if the liver and spleen are normal size.</a:t>
            </a:r>
          </a:p>
          <a:p>
            <a:pPr marL="0" indent="0">
              <a:buNone/>
            </a:pPr>
            <a:r>
              <a:rPr lang="en-US" sz="2200" dirty="0">
                <a:solidFill>
                  <a:schemeClr val="accent4">
                    <a:lumMod val="50000"/>
                  </a:schemeClr>
                </a:solidFill>
                <a:latin typeface="Tahoma" pitchFamily="34" charset="0"/>
                <a:ea typeface="Tahoma" pitchFamily="34" charset="0"/>
                <a:cs typeface="Tahoma" pitchFamily="34" charset="0"/>
              </a:rPr>
              <a:t>            	  Ok. Now, I’m going to press deeply on your 		  abdomen. If it hurts, please let me know, ok?</a:t>
            </a:r>
          </a:p>
          <a:p>
            <a:r>
              <a:rPr lang="en-US" sz="2200" dirty="0">
                <a:solidFill>
                  <a:schemeClr val="accent4">
                    <a:lumMod val="50000"/>
                  </a:schemeClr>
                </a:solidFill>
                <a:latin typeface="Tahoma" pitchFamily="34" charset="0"/>
                <a:ea typeface="Tahoma" pitchFamily="34" charset="0"/>
                <a:cs typeface="Tahoma" pitchFamily="34" charset="0"/>
              </a:rPr>
              <a:t>Patient 	: OH! It really hurts, doctor.</a:t>
            </a:r>
          </a:p>
          <a:p>
            <a:pPr marL="0" indent="0">
              <a:buNone/>
            </a:pPr>
            <a:r>
              <a:rPr lang="en-US" sz="2200" dirty="0">
                <a:solidFill>
                  <a:schemeClr val="accent4">
                    <a:lumMod val="50000"/>
                  </a:schemeClr>
                </a:solidFill>
                <a:latin typeface="Tahoma" pitchFamily="34" charset="0"/>
                <a:ea typeface="Tahoma" pitchFamily="34" charset="0"/>
                <a:cs typeface="Tahoma" pitchFamily="34" charset="0"/>
              </a:rPr>
              <a:t> </a:t>
            </a:r>
          </a:p>
          <a:p>
            <a:r>
              <a:rPr lang="en-US" sz="2200" dirty="0">
                <a:solidFill>
                  <a:schemeClr val="accent4">
                    <a:lumMod val="50000"/>
                  </a:schemeClr>
                </a:solidFill>
                <a:latin typeface="Tahoma" pitchFamily="34" charset="0"/>
                <a:ea typeface="Tahoma" pitchFamily="34" charset="0"/>
                <a:cs typeface="Tahoma" pitchFamily="34" charset="0"/>
              </a:rPr>
              <a:t>Doctor 	: Now, I’m going to press on your abdomen and 		  abruptly let go. Please let me know which one 		  hurts your more, when I press or when I let go?</a:t>
            </a:r>
          </a:p>
          <a:p>
            <a:r>
              <a:rPr lang="en-US" sz="2200" dirty="0">
                <a:solidFill>
                  <a:schemeClr val="accent4">
                    <a:lumMod val="50000"/>
                  </a:schemeClr>
                </a:solidFill>
                <a:latin typeface="Tahoma" pitchFamily="34" charset="0"/>
                <a:ea typeface="Tahoma" pitchFamily="34" charset="0"/>
                <a:cs typeface="Tahoma" pitchFamily="34" charset="0"/>
              </a:rPr>
              <a:t>Patient 	: Ok. OH! It really hurts when you let go, doctor.</a:t>
            </a:r>
          </a:p>
          <a:p>
            <a:endParaRPr lang="en-US" sz="2200" dirty="0">
              <a:solidFill>
                <a:schemeClr val="accent4">
                  <a:lumMod val="50000"/>
                </a:schemeClr>
              </a:solidFill>
              <a:latin typeface="Tahoma" pitchFamily="34" charset="0"/>
              <a:ea typeface="Tahoma" pitchFamily="34" charset="0"/>
              <a:cs typeface="Tahoma" pitchFamily="34" charset="0"/>
            </a:endParaRPr>
          </a:p>
          <a:p>
            <a:r>
              <a:rPr lang="en-US" sz="2200" dirty="0">
                <a:solidFill>
                  <a:schemeClr val="accent4">
                    <a:lumMod val="50000"/>
                  </a:schemeClr>
                </a:solidFill>
                <a:latin typeface="Tahoma" pitchFamily="34" charset="0"/>
                <a:ea typeface="Tahoma" pitchFamily="34" charset="0"/>
                <a:cs typeface="Tahoma" pitchFamily="34" charset="0"/>
              </a:rPr>
              <a:t>Doctor 	: Next, I’m going to bend your right knee, flex 		  and rotate your knee, ok?  </a:t>
            </a:r>
          </a:p>
          <a:p>
            <a:r>
              <a:rPr lang="en-US" sz="2200" dirty="0">
                <a:solidFill>
                  <a:schemeClr val="accent4">
                    <a:lumMod val="50000"/>
                  </a:schemeClr>
                </a:solidFill>
                <a:latin typeface="Tahoma" pitchFamily="34" charset="0"/>
                <a:ea typeface="Tahoma" pitchFamily="34" charset="0"/>
                <a:cs typeface="Tahoma" pitchFamily="34" charset="0"/>
              </a:rPr>
              <a:t>Patient 	: OH! It’s really hurt, doctor.</a:t>
            </a:r>
          </a:p>
          <a:p>
            <a:endParaRPr lang="en-US" sz="2200" dirty="0">
              <a:solidFill>
                <a:schemeClr val="accent4">
                  <a:lumMod val="50000"/>
                </a:schemeClr>
              </a:solidFill>
            </a:endParaRPr>
          </a:p>
        </p:txBody>
      </p:sp>
      <p:pic>
        <p:nvPicPr>
          <p:cNvPr id="4" name="19.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28573" y="5085184"/>
            <a:ext cx="609600" cy="609600"/>
          </a:xfrm>
          <a:prstGeom prst="rect">
            <a:avLst/>
          </a:prstGeom>
        </p:spPr>
      </p:pic>
    </p:spTree>
    <p:extLst>
      <p:ext uri="{BB962C8B-B14F-4D97-AF65-F5344CB8AC3E}">
        <p14:creationId xmlns:p14="http://schemas.microsoft.com/office/powerpoint/2010/main" val="217362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4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afterEffect">
                                  <p:stCondLst>
                                    <p:cond delay="0"/>
                                  </p:stCondLst>
                                  <p:childTnLst>
                                    <p:cmd type="call" cmd="playFrom(0.0)">
                                      <p:cBhvr>
                                        <p:cTn id="11" dur="51443"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4664"/>
            <a:ext cx="8229600" cy="5721499"/>
          </a:xfrm>
        </p:spPr>
        <p:txBody>
          <a:bodyPr>
            <a:normAutofit/>
          </a:bodyPr>
          <a:lstStyle/>
          <a:p>
            <a:r>
              <a:rPr lang="en-US" sz="2200" dirty="0">
                <a:solidFill>
                  <a:schemeClr val="accent4">
                    <a:lumMod val="50000"/>
                  </a:schemeClr>
                </a:solidFill>
                <a:latin typeface="Tahoma" pitchFamily="34" charset="0"/>
                <a:ea typeface="Tahoma" pitchFamily="34" charset="0"/>
                <a:cs typeface="Tahoma" pitchFamily="34" charset="0"/>
              </a:rPr>
              <a:t>Doctor 	: I’ll do it just one more time, ok?</a:t>
            </a:r>
          </a:p>
          <a:p>
            <a:r>
              <a:rPr lang="en-US" sz="2200" dirty="0">
                <a:solidFill>
                  <a:schemeClr val="accent4">
                    <a:lumMod val="50000"/>
                  </a:schemeClr>
                </a:solidFill>
                <a:latin typeface="Tahoma" pitchFamily="34" charset="0"/>
                <a:ea typeface="Tahoma" pitchFamily="34" charset="0"/>
                <a:cs typeface="Tahoma" pitchFamily="34" charset="0"/>
              </a:rPr>
              <a:t>Patient 	: OH! It’s really hurt, doctor.</a:t>
            </a:r>
          </a:p>
          <a:p>
            <a:endParaRPr lang="en-US" sz="2200" dirty="0">
              <a:solidFill>
                <a:schemeClr val="accent4">
                  <a:lumMod val="50000"/>
                </a:schemeClr>
              </a:solidFill>
              <a:latin typeface="Tahoma" pitchFamily="34" charset="0"/>
              <a:ea typeface="Tahoma" pitchFamily="34" charset="0"/>
              <a:cs typeface="Tahoma" pitchFamily="34" charset="0"/>
            </a:endParaRPr>
          </a:p>
          <a:p>
            <a:r>
              <a:rPr lang="en-US" sz="2200" dirty="0">
                <a:solidFill>
                  <a:schemeClr val="accent4">
                    <a:lumMod val="50000"/>
                  </a:schemeClr>
                </a:solidFill>
                <a:latin typeface="Tahoma" pitchFamily="34" charset="0"/>
                <a:ea typeface="Tahoma" pitchFamily="34" charset="0"/>
                <a:cs typeface="Tahoma" pitchFamily="34" charset="0"/>
              </a:rPr>
              <a:t>Doctor 	: Ok, that’s it. Now, I’m going to tap  on to your 		  back. Does it hurt at all?</a:t>
            </a:r>
          </a:p>
          <a:p>
            <a:r>
              <a:rPr lang="en-US" sz="2200" dirty="0">
                <a:solidFill>
                  <a:schemeClr val="accent4">
                    <a:lumMod val="50000"/>
                  </a:schemeClr>
                </a:solidFill>
                <a:latin typeface="Tahoma" pitchFamily="34" charset="0"/>
                <a:ea typeface="Tahoma" pitchFamily="34" charset="0"/>
                <a:cs typeface="Tahoma" pitchFamily="34" charset="0"/>
              </a:rPr>
              <a:t>Patient 	: No, not really.</a:t>
            </a:r>
          </a:p>
          <a:p>
            <a:endParaRPr lang="en-US" sz="2200" dirty="0">
              <a:solidFill>
                <a:schemeClr val="accent4">
                  <a:lumMod val="50000"/>
                </a:schemeClr>
              </a:solidFill>
              <a:latin typeface="Tahoma" pitchFamily="34" charset="0"/>
              <a:ea typeface="Tahoma" pitchFamily="34" charset="0"/>
              <a:cs typeface="Tahoma" pitchFamily="34" charset="0"/>
            </a:endParaRPr>
          </a:p>
          <a:p>
            <a:r>
              <a:rPr lang="en-US" sz="2200" dirty="0">
                <a:solidFill>
                  <a:schemeClr val="accent4">
                    <a:lumMod val="50000"/>
                  </a:schemeClr>
                </a:solidFill>
                <a:latin typeface="Tahoma" pitchFamily="34" charset="0"/>
                <a:ea typeface="Tahoma" pitchFamily="34" charset="0"/>
                <a:cs typeface="Tahoma" pitchFamily="34" charset="0"/>
              </a:rPr>
              <a:t>Doctor 	: Ok. That’s finished now. All done. Thank you for </a:t>
            </a:r>
          </a:p>
          <a:p>
            <a:pPr marL="0" indent="0">
              <a:buNone/>
            </a:pPr>
            <a:r>
              <a:rPr lang="en-US" sz="2200" dirty="0">
                <a:solidFill>
                  <a:schemeClr val="accent4">
                    <a:lumMod val="50000"/>
                  </a:schemeClr>
                </a:solidFill>
                <a:latin typeface="Tahoma" pitchFamily="34" charset="0"/>
                <a:ea typeface="Tahoma" pitchFamily="34" charset="0"/>
                <a:cs typeface="Tahoma" pitchFamily="34" charset="0"/>
              </a:rPr>
              <a:t>               	  your cooperation. You can sit up now if you’d 		  like.</a:t>
            </a:r>
          </a:p>
          <a:p>
            <a:r>
              <a:rPr lang="en-US" sz="2200" dirty="0">
                <a:solidFill>
                  <a:schemeClr val="accent4">
                    <a:lumMod val="50000"/>
                  </a:schemeClr>
                </a:solidFill>
                <a:latin typeface="Tahoma" pitchFamily="34" charset="0"/>
                <a:ea typeface="Tahoma" pitchFamily="34" charset="0"/>
                <a:cs typeface="Tahoma" pitchFamily="34" charset="0"/>
              </a:rPr>
              <a:t>Patient 	: Huh…h</a:t>
            </a:r>
          </a:p>
          <a:p>
            <a:endParaRPr lang="en-US" sz="2200" dirty="0">
              <a:solidFill>
                <a:schemeClr val="accent4">
                  <a:lumMod val="50000"/>
                </a:schemeClr>
              </a:solidFill>
            </a:endParaRPr>
          </a:p>
        </p:txBody>
      </p:sp>
      <p:pic>
        <p:nvPicPr>
          <p:cNvPr id="2" name="2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20272" y="4941168"/>
            <a:ext cx="609600" cy="609600"/>
          </a:xfrm>
          <a:prstGeom prst="rect">
            <a:avLst/>
          </a:prstGeom>
        </p:spPr>
      </p:pic>
    </p:spTree>
    <p:extLst>
      <p:ext uri="{BB962C8B-B14F-4D97-AF65-F5344CB8AC3E}">
        <p14:creationId xmlns:p14="http://schemas.microsoft.com/office/powerpoint/2010/main" val="17673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2"/>
            <a:ext cx="8229600" cy="5649491"/>
          </a:xfrm>
        </p:spPr>
        <p:txBody>
          <a:bodyPr>
            <a:normAutofit/>
          </a:bodyPr>
          <a:lstStyle/>
          <a:p>
            <a:r>
              <a:rPr lang="en-US" sz="2200" dirty="0">
                <a:solidFill>
                  <a:schemeClr val="accent4">
                    <a:lumMod val="50000"/>
                  </a:schemeClr>
                </a:solidFill>
                <a:latin typeface="Tahoma" pitchFamily="34" charset="0"/>
                <a:ea typeface="Tahoma" pitchFamily="34" charset="0"/>
                <a:cs typeface="Tahoma" pitchFamily="34" charset="0"/>
              </a:rPr>
              <a:t>Doctor 	: According to the history taking and physical 		  examination, it looks very much like that 		  	  you’ve got what we call an “appendicitis” which 		  means an inflammation of your appendix. 			  However, we need to do some laboratory tests</a:t>
            </a:r>
          </a:p>
          <a:p>
            <a:pPr marL="0" indent="0">
              <a:buNone/>
            </a:pPr>
            <a:r>
              <a:rPr lang="en-US" sz="2200" dirty="0">
                <a:solidFill>
                  <a:schemeClr val="accent4">
                    <a:lumMod val="50000"/>
                  </a:schemeClr>
                </a:solidFill>
                <a:latin typeface="Tahoma" pitchFamily="34" charset="0"/>
                <a:ea typeface="Tahoma" pitchFamily="34" charset="0"/>
                <a:cs typeface="Tahoma" pitchFamily="34" charset="0"/>
              </a:rPr>
              <a:t>               	  by drawing your blood sample to confirm the 		  diagnosis. In the meantime, you have to stop 		  eating and drinking anything in order to prepare 		  for the operation. Is that ok with you?</a:t>
            </a:r>
          </a:p>
          <a:p>
            <a:r>
              <a:rPr lang="en-US" sz="2200" dirty="0">
                <a:solidFill>
                  <a:schemeClr val="accent4">
                    <a:lumMod val="50000"/>
                  </a:schemeClr>
                </a:solidFill>
                <a:latin typeface="Tahoma" pitchFamily="34" charset="0"/>
                <a:ea typeface="Tahoma" pitchFamily="34" charset="0"/>
                <a:cs typeface="Tahoma" pitchFamily="34" charset="0"/>
              </a:rPr>
              <a:t>Patient 	: Ok. Thank you, doctor.</a:t>
            </a:r>
          </a:p>
          <a:p>
            <a:endParaRPr lang="en-US" sz="2200" dirty="0">
              <a:solidFill>
                <a:schemeClr val="accent4">
                  <a:lumMod val="50000"/>
                </a:schemeClr>
              </a:solidFill>
            </a:endParaRPr>
          </a:p>
        </p:txBody>
      </p:sp>
      <p:pic>
        <p:nvPicPr>
          <p:cNvPr id="2" name="2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64288" y="5085184"/>
            <a:ext cx="609600" cy="609600"/>
          </a:xfrm>
          <a:prstGeom prst="rect">
            <a:avLst/>
          </a:prstGeom>
        </p:spPr>
      </p:pic>
    </p:spTree>
    <p:extLst>
      <p:ext uri="{BB962C8B-B14F-4D97-AF65-F5344CB8AC3E}">
        <p14:creationId xmlns:p14="http://schemas.microsoft.com/office/powerpoint/2010/main" val="211278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nb\Downloads\72302327_451148595502458_3134205341479206912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683568" y="0"/>
            <a:ext cx="4419600" cy="1600327"/>
          </a:xfrm>
          <a:prstGeom prst="rect">
            <a:avLst/>
          </a:prstGeom>
        </p:spPr>
        <p:txBody>
          <a:bodyPr vert="horz" lIns="91440" tIns="45720" rIns="91440" bIns="45720" rtlCol="0" anchor="b">
            <a:normAutofit/>
          </a:bodyPr>
          <a:lstStyle>
            <a:lvl1pPr algn="l" defTabSz="914400" rtl="0" eaLnBrk="1" latinLnBrk="0" hangingPunct="1">
              <a:spcBef>
                <a:spcPct val="0"/>
              </a:spcBef>
              <a:buNone/>
              <a:tabLst>
                <a:tab pos="3830638" algn="l"/>
              </a:tabLst>
              <a:defRPr sz="3600" b="1" kern="1200" cap="none" spc="40" baseline="0">
                <a:ln w="13335" cmpd="sng">
                  <a:solidFill>
                    <a:schemeClr val="accent1">
                      <a:lumMod val="50000"/>
                    </a:schemeClr>
                  </a:solidFill>
                  <a:prstDash val="solid"/>
                </a:ln>
                <a:solidFill>
                  <a:schemeClr val="accent6">
                    <a:tint val="1000"/>
                  </a:schemeClr>
                </a:solidFill>
                <a:effectLst/>
                <a:latin typeface="+mj-lt"/>
                <a:ea typeface="+mj-ea"/>
                <a:cs typeface="+mj-cs"/>
              </a:defRPr>
            </a:lvl1pPr>
          </a:lstStyle>
          <a:p>
            <a:r>
              <a:rPr lang="en-US" sz="3200" dirty="0" smtClean="0">
                <a:solidFill>
                  <a:srgbClr val="FFC000"/>
                </a:solidFill>
                <a:latin typeface="Tahoma" panose="020B0604030504040204" pitchFamily="34" charset="0"/>
                <a:ea typeface="Tahoma" panose="020B0604030504040204" pitchFamily="34" charset="0"/>
                <a:cs typeface="Tahoma" panose="020B0604030504040204" pitchFamily="34" charset="0"/>
              </a:rPr>
              <a:t>Scenario 3</a:t>
            </a:r>
            <a:br>
              <a:rPr lang="en-US" sz="3200" dirty="0" smtClean="0">
                <a:solidFill>
                  <a:srgbClr val="FFC000"/>
                </a:solidFill>
                <a:latin typeface="Tahoma" panose="020B0604030504040204" pitchFamily="34" charset="0"/>
                <a:ea typeface="Tahoma" panose="020B0604030504040204" pitchFamily="34" charset="0"/>
                <a:cs typeface="Tahoma" panose="020B0604030504040204" pitchFamily="34" charset="0"/>
              </a:rPr>
            </a:br>
            <a:r>
              <a:rPr lang="en-US" sz="3200" dirty="0" smtClean="0">
                <a:solidFill>
                  <a:srgbClr val="FFC000"/>
                </a:solidFill>
                <a:latin typeface="Tahoma" panose="020B0604030504040204" pitchFamily="34" charset="0"/>
                <a:ea typeface="Tahoma" panose="020B0604030504040204" pitchFamily="34" charset="0"/>
                <a:cs typeface="Tahoma" panose="020B0604030504040204" pitchFamily="34" charset="0"/>
              </a:rPr>
              <a:t>Giving Bad News</a:t>
            </a:r>
            <a:endParaRPr lang="en-US" sz="3200" dirty="0">
              <a:solidFill>
                <a:srgbClr val="FFC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648274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4664"/>
            <a:ext cx="8229600" cy="5721499"/>
          </a:xfrm>
        </p:spPr>
        <p:txBody>
          <a:bodyPr>
            <a:normAutofit lnSpcReduction="10000"/>
          </a:bodyPr>
          <a:lstStyle/>
          <a:p>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Doctor	: Good morning, Mr. </a:t>
            </a:r>
            <a:r>
              <a:rPr lang="en-US" sz="2200" dirty="0" err="1">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Chakorn</a:t>
            </a:r>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I’m glad to see you 		  again. Thank you for your coming.</a:t>
            </a:r>
          </a:p>
          <a:p>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Patient	: Good morning, doctor. I’m glad to see you too.</a:t>
            </a:r>
          </a:p>
          <a:p>
            <a:endPar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Doctor	: Today, I will review the pathology results of your 		  tissue biopsy that we sent it last week. </a:t>
            </a:r>
            <a:endParaRPr lang="th-TH"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Patient	: Ok.</a:t>
            </a:r>
          </a:p>
          <a:p>
            <a:endPar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Doctor	: Is there anyone coming to hear the result with 		  you today?</a:t>
            </a:r>
            <a:endParaRPr lang="th-TH"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Patient	: No, I came to hear it alone. </a:t>
            </a:r>
          </a:p>
          <a:p>
            <a:endPar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Doctor	: First, let me switch off my mobile phone and 		  recheck the door to see if it’s closed already. So, 		  it wouldn’t be any interruptions during our talk.</a:t>
            </a:r>
          </a:p>
          <a:p>
            <a:endPar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a:p>
            <a:endPar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2" name="2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948264" y="5589240"/>
            <a:ext cx="609600" cy="609600"/>
          </a:xfrm>
          <a:prstGeom prst="rect">
            <a:avLst/>
          </a:prstGeom>
        </p:spPr>
      </p:pic>
    </p:spTree>
    <p:extLst>
      <p:ext uri="{BB962C8B-B14F-4D97-AF65-F5344CB8AC3E}">
        <p14:creationId xmlns:p14="http://schemas.microsoft.com/office/powerpoint/2010/main" val="1590797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4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2"/>
            <a:ext cx="8229600" cy="5649491"/>
          </a:xfrm>
        </p:spPr>
        <p:txBody>
          <a:bodyPr>
            <a:normAutofit/>
          </a:bodyPr>
          <a:lstStyle/>
          <a:p>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Doctor	: Do you know why I had to do the kidney biopsy 		  last time we met?</a:t>
            </a:r>
          </a:p>
          <a:p>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Patient	: Yes, I do. I think because you found something 		  suspicious in my CT scan results. And, you were 		  not sure if it	might be a malignant tumor.</a:t>
            </a:r>
          </a:p>
          <a:p>
            <a:endPar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Doctor	: Yes, that’s right. Today, I have a lot of 			  information received from the pathology results. 		  But first, I would like to know how much in 		  detail of the information that you really want 		  to know.</a:t>
            </a:r>
          </a:p>
          <a:p>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Patient	: Umm…Let me know everything that you have. 		  I’m going to be just fine.</a:t>
            </a:r>
            <a:endParaRPr lang="th-TH"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a:p>
            <a:endPar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th-TH"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4" name="24.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84840" y="5301208"/>
            <a:ext cx="609600" cy="609600"/>
          </a:xfrm>
          <a:prstGeom prst="rect">
            <a:avLst/>
          </a:prstGeom>
        </p:spPr>
      </p:pic>
    </p:spTree>
    <p:extLst>
      <p:ext uri="{BB962C8B-B14F-4D97-AF65-F5344CB8AC3E}">
        <p14:creationId xmlns:p14="http://schemas.microsoft.com/office/powerpoint/2010/main" val="193167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4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2404"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4664"/>
            <a:ext cx="8229600" cy="5721499"/>
          </a:xfrm>
        </p:spPr>
        <p:txBody>
          <a:bodyPr>
            <a:normAutofit/>
          </a:bodyPr>
          <a:lstStyle/>
          <a:p>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Doctor	: Alright. Unfortunately, I think it’s not quite a 		  good news. From the pathology results, the 		  kidney biopsy reveals some kinds of renal cancer 		  which is considered somewhat aggressive.</a:t>
            </a:r>
          </a:p>
          <a:p>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Patient	: Cancer? Really? Do you have any idea? How bad 		  is it?</a:t>
            </a:r>
          </a:p>
          <a:p>
            <a:endParaRPr lang="th-TH"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Doctor	: The result confirms it is definitely a cancer. 		  However, we have found it early, it’s just only 		  stage l cancer. That means the cancer has not 		  spread to other organs yet.</a:t>
            </a:r>
          </a:p>
          <a:p>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Patient	: ….</a:t>
            </a:r>
          </a:p>
          <a:p>
            <a:endPar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4" name="25.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948264" y="4869160"/>
            <a:ext cx="609600" cy="609600"/>
          </a:xfrm>
          <a:prstGeom prst="rect">
            <a:avLst/>
          </a:prstGeom>
        </p:spPr>
      </p:pic>
    </p:spTree>
    <p:extLst>
      <p:ext uri="{BB962C8B-B14F-4D97-AF65-F5344CB8AC3E}">
        <p14:creationId xmlns:p14="http://schemas.microsoft.com/office/powerpoint/2010/main" val="1945284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8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2822"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4664"/>
            <a:ext cx="8229600" cy="5721499"/>
          </a:xfrm>
        </p:spPr>
        <p:txBody>
          <a:bodyPr>
            <a:normAutofit/>
          </a:bodyPr>
          <a:lstStyle/>
          <a:p>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Doctor	: I know this is unexpected bad news. I’m really 		  sorry to tell this news. Can you tell me how you 		  feel right now?</a:t>
            </a:r>
            <a:endParaRPr lang="th-TH"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Patient	: I feel overwhelm.</a:t>
            </a:r>
          </a:p>
          <a:p>
            <a:endPar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Doctor	: I know this must be very hard for you. I can 		  understand why you feel like that. Everyone 		  would react the same way.</a:t>
            </a:r>
          </a:p>
          <a:p>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Patient	: Are there any treatment plans for this?</a:t>
            </a:r>
          </a:p>
          <a:p>
            <a:endParaRPr lang="th-TH"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Doctor	: Would you like me to tell you about some of the 		  treatment options that we have?</a:t>
            </a:r>
          </a:p>
          <a:p>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Patient	: Yes, please.</a:t>
            </a:r>
          </a:p>
          <a:p>
            <a:endPar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2" name="2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36296" y="5182888"/>
            <a:ext cx="609600" cy="609600"/>
          </a:xfrm>
          <a:prstGeom prst="rect">
            <a:avLst/>
          </a:prstGeom>
        </p:spPr>
      </p:pic>
    </p:spTree>
    <p:extLst>
      <p:ext uri="{BB962C8B-B14F-4D97-AF65-F5344CB8AC3E}">
        <p14:creationId xmlns:p14="http://schemas.microsoft.com/office/powerpoint/2010/main" val="263946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4664"/>
            <a:ext cx="8229600" cy="5721499"/>
          </a:xfrm>
        </p:spPr>
        <p:txBody>
          <a:bodyPr>
            <a:normAutofit/>
          </a:bodyPr>
          <a:lstStyle/>
          <a:p>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Doctor	: First, we have chemotherapy and also radiation. 		  But, it is not so effective. Another option is 		  surgical treatment which is more effective 		  	  and curable.</a:t>
            </a:r>
          </a:p>
          <a:p>
            <a:endParaRPr lang="th-TH"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Doctor	: However, you don’t have to make the decision 		  right now. You can have time to consider and 		  talk about this with your family. Also, you can 		  come back to see me at anytime whenever you 		  are ready to set up the treatment plan. Please 		  be assured that we will definitely pass through 		  this situation together, ok? </a:t>
            </a:r>
            <a:endParaRPr lang="th-TH"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Patient	: Ok. Thank you, doctor. I can’t think of anything 		  at this moment. I’ll contact you again later when 		  I’m ready.</a:t>
            </a:r>
          </a:p>
          <a:p>
            <a:endPar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2" name="2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92280" y="5301208"/>
            <a:ext cx="609600" cy="609600"/>
          </a:xfrm>
          <a:prstGeom prst="rect">
            <a:avLst/>
          </a:prstGeom>
        </p:spPr>
      </p:pic>
    </p:spTree>
    <p:extLst>
      <p:ext uri="{BB962C8B-B14F-4D97-AF65-F5344CB8AC3E}">
        <p14:creationId xmlns:p14="http://schemas.microsoft.com/office/powerpoint/2010/main" val="110359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1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2"/>
            <a:ext cx="8229600" cy="5649491"/>
          </a:xfrm>
        </p:spPr>
        <p:txBody>
          <a:bodyPr>
            <a:normAutofit/>
          </a:bodyPr>
          <a:lstStyle/>
          <a:p>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Doctor	: Sure, you can. Please take care. Goodbye.</a:t>
            </a:r>
          </a:p>
          <a:p>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Patient	: Goodbye.</a:t>
            </a:r>
            <a:endParaRPr lang="th-TH"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2" name="2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36296" y="5085184"/>
            <a:ext cx="609600" cy="609600"/>
          </a:xfrm>
          <a:prstGeom prst="rect">
            <a:avLst/>
          </a:prstGeom>
        </p:spPr>
      </p:pic>
    </p:spTree>
    <p:extLst>
      <p:ext uri="{BB962C8B-B14F-4D97-AF65-F5344CB8AC3E}">
        <p14:creationId xmlns:p14="http://schemas.microsoft.com/office/powerpoint/2010/main" val="3558738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th-TH" dirty="0">
                <a:solidFill>
                  <a:srgbClr val="FFC000"/>
                </a:solidFill>
                <a:latin typeface="Tahoma" panose="020B0604030504040204" pitchFamily="34" charset="0"/>
                <a:ea typeface="Tahoma" panose="020B0604030504040204" pitchFamily="34" charset="0"/>
                <a:cs typeface="Tahoma" panose="020B0604030504040204" pitchFamily="34" charset="0"/>
              </a:rPr>
              <a:t>คำนำ</a:t>
            </a:r>
            <a:endParaRPr lang="en-US" dirty="0">
              <a:solidFill>
                <a:srgbClr val="FFC000"/>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p:txBody>
          <a:bodyPr>
            <a:normAutofit lnSpcReduction="10000"/>
          </a:bodyPr>
          <a:lstStyle/>
          <a:p>
            <a:pPr marL="0" indent="0">
              <a:buNone/>
            </a:pPr>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a:t>
            </a:r>
            <a:r>
              <a:rPr lang="th-TH"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ในปี พ</a:t>
            </a:r>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a:t>
            </a:r>
            <a:r>
              <a:rPr lang="th-TH"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ศ</a:t>
            </a:r>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a:t>
            </a:r>
            <a:r>
              <a:rPr lang="th-TH"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2558</a:t>
            </a:r>
            <a:r>
              <a:rPr lang="th-TH"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ประเทศไทยได้เข้าสู่สมาคมประชาชาติแห่งเอเชียตะวันออกเฉียงใต้ </a:t>
            </a:r>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(Association of Southeast Asian Nations </a:t>
            </a:r>
            <a:r>
              <a:rPr lang="th-TH"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หรือ </a:t>
            </a:r>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ASEAN) </a:t>
            </a:r>
            <a:r>
              <a:rPr lang="th-TH"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ภาษาอังกฤษจึงมีบทบาทสำคัญเพิ่มขึ้นในการใช้ชีวิตประจำวัน จึงปฏิเสธไม่ได้เลยว่าภาษาอังกฤษนั้นมีความสำคัญมากขึ้นในปัจจุบัน</a:t>
            </a:r>
            <a:endPar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a:t>
            </a:r>
            <a:r>
              <a:rPr lang="th-TH"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จากข้อมูลข้างต้นทางคณะผู้จัดทำจึงได้เห็นความสำคัญของภาษาอังกฤษจึงประสงค์ที่จะ</a:t>
            </a:r>
            <a:r>
              <a:rPr lang="th-TH" sz="2200"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จัดทำ”</a:t>
            </a:r>
            <a:r>
              <a:rPr lang="th-TH" sz="2200"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บท</a:t>
            </a:r>
            <a:r>
              <a:rPr lang="th-TH"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สนทนาภาษาอังกฤษเบื้องต้นที่ใช้สื่อสารในการตรวจรักษาผู้ป่วยชาว</a:t>
            </a:r>
            <a:r>
              <a:rPr lang="th-TH" sz="2200"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ต่างประเทศ” ซึ่งผลงานประกอบไปด้วยตัวอย่างบทสนทนาระหว่างแพทย์กับผู้ป่วยพร้อมเสียงประกอบในสถานการณ์ต่างๆซึ่งประกอบด้วย การซักประวัติ การตรวจร่างกาย การบอกข่าวร้ายและการให้การรักษา </a:t>
            </a:r>
            <a:r>
              <a:rPr lang="th-TH" sz="2200"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ขึ้น</a:t>
            </a:r>
            <a:r>
              <a:rPr lang="th-TH"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เป็นวิทยาทานแก่บุคลากรทางการแพทย์และผู้ที่สนใจ</a:t>
            </a:r>
            <a:r>
              <a:rPr lang="th-TH" sz="2200"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โดยทั่วไป</a:t>
            </a:r>
          </a:p>
          <a:p>
            <a:pPr marL="0" indent="0">
              <a:buNone/>
            </a:pPr>
            <a:r>
              <a:rPr lang="th-TH"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a:t>
            </a:r>
            <a:endPar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19408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nb\Downloads\72393122_778800869252033_2794221850656243712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26" y="1"/>
            <a:ext cx="9495692" cy="685799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251520" y="188640"/>
            <a:ext cx="4419600" cy="1600327"/>
          </a:xfrm>
          <a:prstGeom prst="rect">
            <a:avLst/>
          </a:prstGeom>
        </p:spPr>
        <p:txBody>
          <a:bodyPr vert="horz" lIns="91440" tIns="45720" rIns="91440" bIns="45720" rtlCol="0" anchor="b">
            <a:normAutofit fontScale="97500" lnSpcReduction="10000"/>
          </a:bodyPr>
          <a:lstStyle>
            <a:lvl1pPr algn="l" defTabSz="914400" rtl="0" eaLnBrk="1" latinLnBrk="0" hangingPunct="1">
              <a:spcBef>
                <a:spcPct val="0"/>
              </a:spcBef>
              <a:buNone/>
              <a:tabLst>
                <a:tab pos="3830638" algn="l"/>
              </a:tabLst>
              <a:defRPr sz="3600" b="1" kern="1200" cap="none" spc="40" baseline="0">
                <a:ln w="13335" cmpd="sng">
                  <a:solidFill>
                    <a:schemeClr val="accent1">
                      <a:lumMod val="50000"/>
                    </a:schemeClr>
                  </a:solidFill>
                  <a:prstDash val="solid"/>
                </a:ln>
                <a:solidFill>
                  <a:schemeClr val="accent6">
                    <a:tint val="1000"/>
                  </a:schemeClr>
                </a:solidFill>
                <a:effectLst/>
                <a:latin typeface="+mj-lt"/>
                <a:ea typeface="+mj-ea"/>
                <a:cs typeface="+mj-cs"/>
              </a:defRPr>
            </a:lvl1pPr>
          </a:lstStyle>
          <a:p>
            <a:r>
              <a:rPr lang="en-US" dirty="0" smtClean="0">
                <a:solidFill>
                  <a:srgbClr val="FFC000"/>
                </a:solidFill>
              </a:rPr>
              <a:t>Scenario 4 </a:t>
            </a:r>
            <a:br>
              <a:rPr lang="en-US" dirty="0" smtClean="0">
                <a:solidFill>
                  <a:srgbClr val="FFC000"/>
                </a:solidFill>
              </a:rPr>
            </a:br>
            <a:r>
              <a:rPr lang="en-US" dirty="0" smtClean="0">
                <a:solidFill>
                  <a:srgbClr val="FFC000"/>
                </a:solidFill>
              </a:rPr>
              <a:t>Plan for Treatment and Advice</a:t>
            </a:r>
            <a:endParaRPr lang="en-US" dirty="0">
              <a:solidFill>
                <a:srgbClr val="FFC000"/>
              </a:solidFill>
            </a:endParaRPr>
          </a:p>
        </p:txBody>
      </p:sp>
    </p:spTree>
    <p:extLst>
      <p:ext uri="{BB962C8B-B14F-4D97-AF65-F5344CB8AC3E}">
        <p14:creationId xmlns:p14="http://schemas.microsoft.com/office/powerpoint/2010/main" val="953135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4664"/>
            <a:ext cx="8229600" cy="5721499"/>
          </a:xfrm>
        </p:spPr>
        <p:txBody>
          <a:bodyPr>
            <a:noAutofit/>
          </a:bodyPr>
          <a:lstStyle/>
          <a:p>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Doctor	: Mr. </a:t>
            </a:r>
            <a:r>
              <a:rPr lang="en-US" sz="2200" dirty="0" err="1">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Chakorn</a:t>
            </a:r>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let’s move on to set up a treatment 		  plan for your medical conditions, ok?</a:t>
            </a:r>
          </a:p>
          <a:p>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Patient	: Ok.</a:t>
            </a:r>
          </a:p>
          <a:p>
            <a:endPar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a:p>
            <a:pPr lvl="0"/>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Doctor	: First of all, I need to clean your wound perfectly. 		  And then, I will give you a shot of rabies 			  prophylaxis vaccine. There are 2 ways you can 		  choose to receive the vaccination. The first one, 		  we need to inject one shot of vaccine into the 		  muscle on the 1</a:t>
            </a:r>
            <a:r>
              <a:rPr lang="en-US" sz="2200" baseline="300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st</a:t>
            </a:r>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,3</a:t>
            </a:r>
            <a:r>
              <a:rPr lang="en-US" sz="2200" baseline="300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rd</a:t>
            </a:r>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,7</a:t>
            </a:r>
            <a:r>
              <a:rPr lang="en-US" sz="2200" baseline="300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th</a:t>
            </a:r>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,14</a:t>
            </a:r>
            <a:r>
              <a:rPr lang="en-US" sz="2200" baseline="300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th</a:t>
            </a:r>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and 28</a:t>
            </a:r>
            <a:r>
              <a:rPr lang="en-US" sz="2200" baseline="300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th</a:t>
            </a:r>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day, totally 		  5 shots from today. The other one is to apply 		  two shots of vaccine beneath your skin on the 		  1</a:t>
            </a:r>
            <a:r>
              <a:rPr lang="en-US" sz="2200" baseline="300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st</a:t>
            </a:r>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,3</a:t>
            </a:r>
            <a:r>
              <a:rPr lang="en-US" sz="2200" baseline="300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rd</a:t>
            </a:r>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,7</a:t>
            </a:r>
            <a:r>
              <a:rPr lang="en-US" sz="2200" baseline="300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th</a:t>
            </a:r>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and 28</a:t>
            </a:r>
            <a:r>
              <a:rPr lang="en-US" sz="2200" baseline="300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th</a:t>
            </a:r>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day, totally 4 times. Do you 		  understand what I’ve just said?</a:t>
            </a:r>
          </a:p>
          <a:p>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Patient	: Yes. But, what are the differences between 		  these two?</a:t>
            </a:r>
          </a:p>
          <a:p>
            <a:pPr lvl="0"/>
            <a:endPar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a:p>
            <a:endParaRPr lang="th-TH"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4" name="30.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92280" y="5070220"/>
            <a:ext cx="609600" cy="609600"/>
          </a:xfrm>
          <a:prstGeom prst="rect">
            <a:avLst/>
          </a:prstGeom>
        </p:spPr>
      </p:pic>
    </p:spTree>
    <p:extLst>
      <p:ext uri="{BB962C8B-B14F-4D97-AF65-F5344CB8AC3E}">
        <p14:creationId xmlns:p14="http://schemas.microsoft.com/office/powerpoint/2010/main" val="44820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7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3798"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4664"/>
            <a:ext cx="8229600" cy="5721499"/>
          </a:xfrm>
        </p:spPr>
        <p:txBody>
          <a:bodyPr>
            <a:normAutofit/>
          </a:bodyPr>
          <a:lstStyle/>
          <a:p>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Doctor	: Actually, they are both the same in 	terms of 		  preventing the disease effectively. But, the 		  differences are the injection techniques and the 		  number of times visiting to the hospital.</a:t>
            </a:r>
          </a:p>
          <a:p>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Patient	: Ok, I see.</a:t>
            </a:r>
          </a:p>
          <a:p>
            <a:endPar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Doctor	: Have you made your decision yet?</a:t>
            </a:r>
          </a:p>
          <a:p>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Patient	: I think the second one is suitable for me.</a:t>
            </a:r>
          </a:p>
          <a:p>
            <a:endPar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Doctor	: Ok, sure. By the way, your wound needs to be  		  cleaned every day. You can come here or visit a 		  nearby clinic for wound dressing. Please avoid 		  contact your wound with water and all dirty 		  stuffs. Would it be ok?</a:t>
            </a:r>
          </a:p>
          <a:p>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Patient	: Ok.</a:t>
            </a:r>
          </a:p>
          <a:p>
            <a:endParaRPr lang="th-TH"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a:p>
            <a:endPar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4" name="3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36296" y="5157192"/>
            <a:ext cx="609600" cy="609600"/>
          </a:xfrm>
          <a:prstGeom prst="rect">
            <a:avLst/>
          </a:prstGeom>
        </p:spPr>
      </p:pic>
    </p:spTree>
    <p:extLst>
      <p:ext uri="{BB962C8B-B14F-4D97-AF65-F5344CB8AC3E}">
        <p14:creationId xmlns:p14="http://schemas.microsoft.com/office/powerpoint/2010/main" val="355123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4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9405"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404664"/>
            <a:ext cx="8229600" cy="5678091"/>
          </a:xfrm>
        </p:spPr>
        <p:txBody>
          <a:bodyPr>
            <a:normAutofit/>
          </a:bodyPr>
          <a:lstStyle/>
          <a:p>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Doctor	: I will also give you some antibiotic drugs. Take 1 		  capsule twice daily, in the morning and in the 		  evening, continually for 5 days. Is that ok with 		  you?</a:t>
            </a:r>
          </a:p>
          <a:p>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Patient	: Yes, sure.</a:t>
            </a:r>
          </a:p>
          <a:p>
            <a:endParaRPr lang="th-TH"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Doctor	: To summarize, you have to clean your wound 		  every day, take a shot of vaccine as scheduled, 		  and take the antibiotics regularly until 			  completed. Are there any other questions that 		  you might have?</a:t>
            </a:r>
          </a:p>
          <a:p>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Patient	: No.</a:t>
            </a:r>
            <a:endParaRPr lang="th-TH"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a:p>
            <a:endPar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2" name="3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57325" y="5101952"/>
            <a:ext cx="609600" cy="609600"/>
          </a:xfrm>
          <a:prstGeom prst="rect">
            <a:avLst/>
          </a:prstGeom>
        </p:spPr>
      </p:pic>
    </p:spTree>
    <p:extLst>
      <p:ext uri="{BB962C8B-B14F-4D97-AF65-F5344CB8AC3E}">
        <p14:creationId xmlns:p14="http://schemas.microsoft.com/office/powerpoint/2010/main" val="396801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4664"/>
            <a:ext cx="8229600" cy="5721499"/>
          </a:xfrm>
        </p:spPr>
        <p:txBody>
          <a:bodyPr>
            <a:normAutofit/>
          </a:bodyPr>
          <a:lstStyle/>
          <a:p>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Doctor	: Very well. Then, I’ll see you again in the next 3 		  days. In the meantime, If your condition is 		  getting worse, such as you have more pain, or 		  any other symptoms suddenly happen. Please 		  contact me right away and come back to the 		  hospital, ok?</a:t>
            </a:r>
          </a:p>
          <a:p>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Patient	: Ok. Thank you very much.</a:t>
            </a:r>
          </a:p>
          <a:p>
            <a:endParaRPr lang="th-TH"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Doctor	: You’re welcome. Get well soon and see you 		  then.</a:t>
            </a:r>
          </a:p>
          <a:p>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Patient	: Goodbye, doctor.</a:t>
            </a:r>
          </a:p>
          <a:p>
            <a:endPar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a:p>
            <a:endPar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2" name="3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92280" y="5085184"/>
            <a:ext cx="609600" cy="609600"/>
          </a:xfrm>
          <a:prstGeom prst="rect">
            <a:avLst/>
          </a:prstGeom>
        </p:spPr>
      </p:pic>
    </p:spTree>
    <p:extLst>
      <p:ext uri="{BB962C8B-B14F-4D97-AF65-F5344CB8AC3E}">
        <p14:creationId xmlns:p14="http://schemas.microsoft.com/office/powerpoint/2010/main" val="81349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427038"/>
            <a:ext cx="8229600" cy="1143000"/>
          </a:xfrm>
          <a:prstGeom prst="rect">
            <a:avLst/>
          </a:prstGeom>
        </p:spPr>
        <p:txBody>
          <a:bodyPr vert="horz" lIns="91440" tIns="45720" rIns="91440" bIns="45720" rtlCol="0" anchor="b">
            <a:normAutofit/>
          </a:bodyPr>
          <a:lst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a:lstStyle>
          <a:p>
            <a:pPr algn="ctr"/>
            <a:r>
              <a:rPr lang="th-TH" dirty="0" smtClean="0">
                <a:solidFill>
                  <a:srgbClr val="FFC000"/>
                </a:solidFill>
                <a:latin typeface="Tahoma" panose="020B0604030504040204" pitchFamily="34" charset="0"/>
                <a:ea typeface="Tahoma" panose="020B0604030504040204" pitchFamily="34" charset="0"/>
                <a:cs typeface="Tahoma" panose="020B0604030504040204" pitchFamily="34" charset="0"/>
              </a:rPr>
              <a:t>เอกสารอ้างอิง</a:t>
            </a:r>
            <a:endParaRPr lang="en-US" dirty="0">
              <a:solidFill>
                <a:srgbClr val="FFC000"/>
              </a:solidFill>
              <a:latin typeface="Tahoma" panose="020B0604030504040204" pitchFamily="34" charset="0"/>
              <a:ea typeface="Tahoma" panose="020B0604030504040204" pitchFamily="34" charset="0"/>
              <a:cs typeface="Tahoma" panose="020B0604030504040204" pitchFamily="34" charset="0"/>
            </a:endParaRPr>
          </a:p>
        </p:txBody>
      </p:sp>
      <p:sp>
        <p:nvSpPr>
          <p:cNvPr id="5" name="Content Placeholder 2"/>
          <p:cNvSpPr txBox="1">
            <a:spLocks/>
          </p:cNvSpPr>
          <p:nvPr/>
        </p:nvSpPr>
        <p:spPr>
          <a:xfrm>
            <a:off x="585431" y="1752600"/>
            <a:ext cx="8229600" cy="4525963"/>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r>
              <a:rPr lang="en-US" sz="2200" dirty="0" err="1"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McCullagh</a:t>
            </a:r>
            <a:r>
              <a:rPr lang="en-US" sz="2200"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M. and Wright R., </a:t>
            </a:r>
            <a:r>
              <a:rPr lang="en-US" sz="2200" u="sng"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“Good Practice Communication Skills in the English for the Medical Practitioner”</a:t>
            </a:r>
            <a:r>
              <a:rPr lang="en-US" sz="2200"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Cambridge</a:t>
            </a:r>
            <a:r>
              <a:rPr lang="en-US" sz="2200" u="sng"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200"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university Press,2008.</a:t>
            </a:r>
          </a:p>
          <a:p>
            <a:pPr marL="0" indent="0">
              <a:buNone/>
            </a:pPr>
            <a:endParaRPr lang="en-US" sz="2200"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sz="2200" dirty="0" err="1"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Glendinning</a:t>
            </a:r>
            <a:r>
              <a:rPr lang="en-US" sz="2200"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E.H. and </a:t>
            </a:r>
            <a:r>
              <a:rPr lang="en-US" sz="2200" dirty="0" err="1"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Holmström</a:t>
            </a:r>
            <a:r>
              <a:rPr lang="en-US" sz="2200"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B.A.S., </a:t>
            </a:r>
            <a:r>
              <a:rPr lang="en-US" sz="2200" u="sng"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“English in Medicine, Third edition”</a:t>
            </a:r>
            <a:r>
              <a:rPr lang="en-US" sz="2200"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Cambridge: </a:t>
            </a:r>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Cambridge </a:t>
            </a:r>
            <a:r>
              <a:rPr lang="en-US" sz="2200"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university Press,2005.</a:t>
            </a:r>
          </a:p>
          <a:p>
            <a:pPr marL="0" indent="0">
              <a:buNone/>
            </a:pPr>
            <a:endParaRPr lang="en-US" sz="2200"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th-TH" sz="2200" dirty="0" err="1"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น</a:t>
            </a:r>
            <a:r>
              <a:rPr lang="th-TH" sz="2200" dirty="0" err="1">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พ</a:t>
            </a:r>
            <a:r>
              <a:rPr lang="th-TH" sz="2200" dirty="0" err="1"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ดล</a:t>
            </a:r>
            <a:r>
              <a:rPr lang="th-TH" sz="2200"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a:t>
            </a:r>
            <a:r>
              <a:rPr lang="th-TH" sz="2200" dirty="0" err="1"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สโรบล</a:t>
            </a:r>
            <a:r>
              <a:rPr lang="en-US" sz="2200"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200" u="sng"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“What’s up Doc”</a:t>
            </a:r>
            <a:r>
              <a:rPr lang="en-US" sz="2200"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a:t>
            </a:r>
            <a:r>
              <a:rPr lang="th-TH" sz="2200"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กรุงเทพมหานคร</a:t>
            </a:r>
            <a:r>
              <a:rPr lang="en-US" sz="2200"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a:t>
            </a:r>
            <a:r>
              <a:rPr lang="th-TH" sz="2200"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ลลิต คอน</a:t>
            </a:r>
            <a:r>
              <a:rPr lang="th-TH" sz="2200" dirty="0" err="1"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ซัลทิ่ง</a:t>
            </a:r>
            <a:r>
              <a:rPr lang="th-TH" sz="2200"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a:t>
            </a:r>
            <a:r>
              <a:rPr lang="th-TH" sz="2200" dirty="0" err="1"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เฟิร์ม</a:t>
            </a:r>
            <a:r>
              <a:rPr lang="en-US" sz="2200"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2543</a:t>
            </a:r>
            <a:r>
              <a:rPr lang="en-US" sz="2200"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a:t>
            </a:r>
          </a:p>
          <a:p>
            <a:endPar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sz="2200"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Digital </a:t>
            </a:r>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image retrieved </a:t>
            </a:r>
            <a:r>
              <a:rPr lang="en-US" sz="2200"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from </a:t>
            </a:r>
            <a:r>
              <a:rPr lang="en-US" sz="2200" dirty="0">
                <a:latin typeface="Tahoma" pitchFamily="34" charset="0"/>
                <a:ea typeface="Tahoma" pitchFamily="34" charset="0"/>
                <a:cs typeface="Tahoma" pitchFamily="34" charset="0"/>
                <a:hlinkClick r:id="rId2"/>
              </a:rPr>
              <a:t>https://safety4sea.com/shipping-companies-exit-british-flag-as-brexit-approaches/</a:t>
            </a:r>
            <a:endParaRPr lang="en-US" sz="2200" dirty="0" smtClean="0">
              <a:solidFill>
                <a:schemeClr val="accent4">
                  <a:lumMod val="50000"/>
                </a:schemeClr>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8622136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th-TH" dirty="0">
                <a:solidFill>
                  <a:srgbClr val="FFC000"/>
                </a:solidFill>
                <a:latin typeface="Tahoma" panose="020B0604030504040204" pitchFamily="34" charset="0"/>
                <a:ea typeface="Tahoma" panose="020B0604030504040204" pitchFamily="34" charset="0"/>
                <a:cs typeface="Tahoma" panose="020B0604030504040204" pitchFamily="34" charset="0"/>
              </a:rPr>
              <a:t>เอกสารอ้างอิง</a:t>
            </a:r>
            <a:endParaRPr lang="en-US" dirty="0">
              <a:solidFill>
                <a:srgbClr val="FFC000"/>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p:txBody>
          <a:bodyPr>
            <a:normAutofit/>
          </a:bodyPr>
          <a:lstStyle/>
          <a:p>
            <a:r>
              <a:rPr lang="th-TH"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อัจฉริยะ แพงมา.</a:t>
            </a:r>
            <a:r>
              <a:rPr lang="th-TH" sz="2200"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คู่มือการซักประวัติผู้ป่วยต่างชาติ</a:t>
            </a:r>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a:t>
            </a:r>
            <a:r>
              <a:rPr lang="th-TH"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อินเทอร์เน็ต</a:t>
            </a:r>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a:t>
            </a:r>
            <a:r>
              <a:rPr lang="th-TH"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สืบค้นเมื่อ 12 มิถุนายน 2562</a:t>
            </a:r>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a:t>
            </a:r>
            <a:r>
              <a:rPr lang="th-TH"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เข้าถึงได้จาก</a:t>
            </a:r>
            <a:r>
              <a:rPr lang="en-US" sz="2200" u="sng"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hlinkClick r:id="rId2"/>
              </a:rPr>
              <a:t>http://www.niems.go.th/th/View/DataService.aspx?CateId=117</a:t>
            </a:r>
            <a:endParaRPr lang="th-TH" sz="2200" u="sng"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th-TH"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วาทิต จั่นแย้ม</a:t>
            </a:r>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a:t>
            </a:r>
            <a:r>
              <a:rPr lang="th-TH" sz="2200"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คู่มือสนทนาภาษาแพทย์ การคัดกรองผู้ป่วยและสนทนา</a:t>
            </a:r>
            <a:r>
              <a:rPr lang="en-US" sz="2200"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a:t>
            </a:r>
            <a:r>
              <a:rPr lang="th-TH" sz="2200"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ภาษาอังกฤษ ไทย จีน แบบสบายสบาย</a:t>
            </a:r>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a:t>
            </a:r>
            <a:r>
              <a:rPr lang="th-TH"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อินเทอร์เน็ต</a:t>
            </a:r>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a:t>
            </a:r>
            <a:r>
              <a:rPr lang="th-TH"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สืบค้นเมื่อ</a:t>
            </a:r>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11 </a:t>
            </a:r>
            <a:r>
              <a:rPr lang="th-TH"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มิถุนายน </a:t>
            </a:r>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2562, </a:t>
            </a:r>
            <a:r>
              <a:rPr lang="th-TH"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เข้าถึงได้จาก</a:t>
            </a:r>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200" u="sng"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hlinkClick r:id="rId3"/>
              </a:rPr>
              <a:t>http://www.drwathits.com/images/sampledata/DataOnweb/pagefront/2.pdf?fbclid=IwAR1YVGfE2NBp9_f7WSVL8xLju5UZTHlNXtIDhs1Oi4Xx3cYVJr4muwXIxc4</a:t>
            </a:r>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a:t>
            </a:r>
            <a:endParaRPr lang="en-US" sz="2200"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a:p>
            <a:endPar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709360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pPr algn="ctr"/>
            <a:r>
              <a:rPr lang="th-TH" dirty="0">
                <a:solidFill>
                  <a:srgbClr val="FFC000"/>
                </a:solidFill>
                <a:latin typeface="Tahoma" panose="020B0604030504040204" pitchFamily="34" charset="0"/>
                <a:ea typeface="Tahoma" panose="020B0604030504040204" pitchFamily="34" charset="0"/>
                <a:cs typeface="Tahoma" panose="020B0604030504040204" pitchFamily="34" charset="0"/>
              </a:rPr>
              <a:t>คำนำ</a:t>
            </a:r>
            <a:endParaRPr lang="th-TH" dirty="0"/>
          </a:p>
        </p:txBody>
      </p:sp>
      <p:sp>
        <p:nvSpPr>
          <p:cNvPr id="3" name="ตัวแทนเนื้อหา 2"/>
          <p:cNvSpPr>
            <a:spLocks noGrp="1"/>
          </p:cNvSpPr>
          <p:nvPr>
            <p:ph idx="1"/>
          </p:nvPr>
        </p:nvSpPr>
        <p:spPr/>
        <p:txBody>
          <a:bodyPr/>
          <a:lstStyle/>
          <a:p>
            <a:pPr marL="0" indent="0">
              <a:buNone/>
            </a:pPr>
            <a:r>
              <a:rPr lang="th-TH" sz="2200"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โดยทางคณะผู้จัดทำ</a:t>
            </a:r>
            <a:r>
              <a:rPr lang="th-TH"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คาด</a:t>
            </a:r>
            <a:r>
              <a:rPr lang="th-TH" sz="2200"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ว่าผลงานชิ้นนี้จะเป็นประโยชน์ต่อบุคลากรทางการแพทย์ในการนำภาษาอังกฤษไปใช้ในการสื่อสารทางการแพทย์และเสริมสร้างความมั่นใจในการสื่อสารภาษาอังกฤษในทางการแพทย์ไม่มากก็น้อย หากมีข้อผิดพลาดประการใดทางคณะผู้จัดทำจึงขออภัย ณ ที่นี้</a:t>
            </a:r>
          </a:p>
          <a:p>
            <a:pPr marL="0" indent="0">
              <a:buNone/>
            </a:pPr>
            <a:endParaRPr lang="th-TH"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th-TH" sz="2200"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th-TH"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th-TH" sz="2200"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th-TH"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a:p>
            <a:pPr marL="0" indent="0" algn="r">
              <a:buNone/>
            </a:pPr>
            <a:r>
              <a:rPr lang="th-TH" sz="2200"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200"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10/10/2019</a:t>
            </a:r>
            <a:endPar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10602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th-TH" dirty="0">
                <a:solidFill>
                  <a:srgbClr val="FFC000"/>
                </a:solidFill>
                <a:latin typeface="Tahoma" panose="020B0604030504040204" pitchFamily="34" charset="0"/>
                <a:ea typeface="Tahoma" panose="020B0604030504040204" pitchFamily="34" charset="0"/>
                <a:cs typeface="Tahoma" panose="020B0604030504040204" pitchFamily="34" charset="0"/>
              </a:rPr>
              <a:t>สารบัญ</a:t>
            </a:r>
            <a:endParaRPr lang="en-US" dirty="0">
              <a:solidFill>
                <a:srgbClr val="FFC000"/>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p:txBody>
          <a:bodyPr>
            <a:normAutofit/>
          </a:bodyPr>
          <a:lstStyle/>
          <a:p>
            <a:pPr marL="0" indent="0">
              <a:buNone/>
            </a:pPr>
            <a:endParaRPr lang="en-US" sz="2200"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2200"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a:t>
            </a:r>
            <a:r>
              <a:rPr lang="th-TH" sz="2200"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หน้า</a:t>
            </a:r>
            <a:endParaRPr lang="en-US" sz="2200"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sz="2200"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Scenario</a:t>
            </a:r>
            <a:r>
              <a:rPr lang="th-TH" sz="2200"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1 History Taking</a:t>
            </a:r>
            <a:r>
              <a:rPr lang="th-TH"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a:t>
            </a:r>
            <a:r>
              <a:rPr lang="th-TH" sz="2200"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4</a:t>
            </a:r>
          </a:p>
          <a:p>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Scenario 2 Physical Examination		</a:t>
            </a:r>
            <a:r>
              <a:rPr lang="th-TH" sz="2200"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200"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15</a:t>
            </a:r>
            <a:r>
              <a:rPr lang="th-TH"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a:t>
            </a:r>
            <a:endPar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Scenario 3 </a:t>
            </a:r>
            <a:r>
              <a:rPr lang="en-US" sz="2200"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Breaking</a:t>
            </a:r>
            <a:r>
              <a:rPr lang="en-US" sz="2200"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Bad News			</a:t>
            </a:r>
            <a:r>
              <a:rPr lang="th-TH" sz="2200"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200"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21</a:t>
            </a:r>
            <a:endPar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Scenario 4 Plan for Treatment and Advice		</a:t>
            </a:r>
            <a:r>
              <a:rPr lang="th-TH" sz="2200"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200"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28</a:t>
            </a:r>
            <a:endPar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a:p>
            <a:endParaRPr lang="en-US" sz="22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2796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b\Downloads\71546893_2169037720068343_6130017271789125632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16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ชื่อเรื่อง 1"/>
          <p:cNvSpPr txBox="1">
            <a:spLocks/>
          </p:cNvSpPr>
          <p:nvPr/>
        </p:nvSpPr>
        <p:spPr>
          <a:xfrm>
            <a:off x="0" y="620688"/>
            <a:ext cx="4419600" cy="1600327"/>
          </a:xfrm>
          <a:prstGeom prst="rect">
            <a:avLst/>
          </a:prstGeom>
        </p:spPr>
        <p:txBody>
          <a:bodyPr vert="horz" lIns="91440" tIns="45720" rIns="91440" bIns="45720" rtlCol="0" anchor="b">
            <a:normAutofit/>
          </a:bodyPr>
          <a:lstStyle>
            <a:lvl1pPr algn="l" defTabSz="914400" rtl="0" eaLnBrk="1" latinLnBrk="0" hangingPunct="1">
              <a:spcBef>
                <a:spcPct val="0"/>
              </a:spcBef>
              <a:buNone/>
              <a:tabLst>
                <a:tab pos="3830638" algn="l"/>
              </a:tabLst>
              <a:defRPr sz="3600" b="1" kern="1200" cap="none" spc="40" baseline="0">
                <a:ln w="13335" cmpd="sng">
                  <a:solidFill>
                    <a:schemeClr val="accent1">
                      <a:lumMod val="50000"/>
                    </a:schemeClr>
                  </a:solidFill>
                  <a:prstDash val="solid"/>
                </a:ln>
                <a:solidFill>
                  <a:schemeClr val="accent6">
                    <a:tint val="1000"/>
                  </a:schemeClr>
                </a:solidFill>
                <a:effectLst/>
                <a:latin typeface="+mj-lt"/>
                <a:ea typeface="+mj-ea"/>
                <a:cs typeface="+mj-cs"/>
              </a:defRPr>
            </a:lvl1pPr>
          </a:lstStyle>
          <a:p>
            <a:r>
              <a:rPr lang="en-US" sz="3200" dirty="0" smtClean="0">
                <a:solidFill>
                  <a:srgbClr val="FFC000"/>
                </a:solidFill>
                <a:latin typeface="Tahoma" pitchFamily="34" charset="0"/>
                <a:ea typeface="Tahoma" pitchFamily="34" charset="0"/>
                <a:cs typeface="Tahoma" pitchFamily="34" charset="0"/>
              </a:rPr>
              <a:t>Scenario 1 </a:t>
            </a:r>
            <a:br>
              <a:rPr lang="en-US" sz="3200" dirty="0" smtClean="0">
                <a:solidFill>
                  <a:srgbClr val="FFC000"/>
                </a:solidFill>
                <a:latin typeface="Tahoma" pitchFamily="34" charset="0"/>
                <a:ea typeface="Tahoma" pitchFamily="34" charset="0"/>
                <a:cs typeface="Tahoma" pitchFamily="34" charset="0"/>
              </a:rPr>
            </a:br>
            <a:r>
              <a:rPr lang="en-US" sz="3200" dirty="0" smtClean="0">
                <a:solidFill>
                  <a:srgbClr val="FFC000"/>
                </a:solidFill>
                <a:latin typeface="Tahoma" pitchFamily="34" charset="0"/>
                <a:ea typeface="Tahoma" pitchFamily="34" charset="0"/>
                <a:cs typeface="Tahoma" pitchFamily="34" charset="0"/>
              </a:rPr>
              <a:t>History Taking</a:t>
            </a:r>
            <a:endParaRPr lang="th-TH" sz="3200" dirty="0">
              <a:solidFill>
                <a:srgbClr val="FFC000"/>
              </a:solidFill>
            </a:endParaRPr>
          </a:p>
        </p:txBody>
      </p:sp>
    </p:spTree>
    <p:extLst>
      <p:ext uri="{BB962C8B-B14F-4D97-AF65-F5344CB8AC3E}">
        <p14:creationId xmlns:p14="http://schemas.microsoft.com/office/powerpoint/2010/main" val="5858298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ตัวแทนเนื้อหา 2"/>
              <p:cNvSpPr>
                <a:spLocks noGrp="1"/>
              </p:cNvSpPr>
              <p:nvPr>
                <p:ph idx="1"/>
              </p:nvPr>
            </p:nvSpPr>
            <p:spPr>
              <a:xfrm>
                <a:off x="457200" y="548680"/>
                <a:ext cx="8229600" cy="5577483"/>
              </a:xfrm>
            </p:spPr>
            <p:txBody>
              <a:bodyPr>
                <a:normAutofit fontScale="92500" lnSpcReduction="10000"/>
              </a:bodyPr>
              <a:lstStyle/>
              <a:p>
                <a:r>
                  <a:rPr lang="en-US" dirty="0" smtClean="0">
                    <a:solidFill>
                      <a:schemeClr val="accent4">
                        <a:lumMod val="50000"/>
                      </a:schemeClr>
                    </a:solidFill>
                    <a:latin typeface="Tahoma" pitchFamily="34" charset="0"/>
                    <a:ea typeface="Tahoma" pitchFamily="34" charset="0"/>
                    <a:cs typeface="Tahoma" pitchFamily="34" charset="0"/>
                  </a:rPr>
                  <a:t>Doctor	: Good morning. Please come in and have a seat.</a:t>
                </a:r>
              </a:p>
              <a:p>
                <a:r>
                  <a:rPr lang="en-US" dirty="0">
                    <a:solidFill>
                      <a:schemeClr val="accent4">
                        <a:lumMod val="50000"/>
                      </a:schemeClr>
                    </a:solidFill>
                    <a:latin typeface="Tahoma" pitchFamily="34" charset="0"/>
                    <a:ea typeface="Tahoma" pitchFamily="34" charset="0"/>
                    <a:cs typeface="Tahoma" pitchFamily="34" charset="0"/>
                  </a:rPr>
                  <a:t>Patient	: Good morning, doctor. Thank you.</a:t>
                </a:r>
              </a:p>
              <a:p>
                <a:endParaRPr lang="en-US" dirty="0">
                  <a:solidFill>
                    <a:schemeClr val="accent4">
                      <a:lumMod val="50000"/>
                    </a:schemeClr>
                  </a:solidFill>
                  <a:latin typeface="Tahoma" pitchFamily="34" charset="0"/>
                  <a:ea typeface="Tahoma" pitchFamily="34" charset="0"/>
                  <a:cs typeface="Tahoma" pitchFamily="34" charset="0"/>
                </a:endParaRPr>
              </a:p>
              <a:p>
                <a:r>
                  <a:rPr lang="en-US" dirty="0">
                    <a:solidFill>
                      <a:schemeClr val="accent4">
                        <a:lumMod val="50000"/>
                      </a:schemeClr>
                    </a:solidFill>
                    <a:latin typeface="Tahoma" pitchFamily="34" charset="0"/>
                    <a:ea typeface="Tahoma" pitchFamily="34" charset="0"/>
                    <a:cs typeface="Tahoma" pitchFamily="34" charset="0"/>
                  </a:rPr>
                  <a:t>Doctor	: My name is </a:t>
                </a:r>
                <a:r>
                  <a:rPr lang="en-US" dirty="0" err="1">
                    <a:solidFill>
                      <a:schemeClr val="accent4">
                        <a:lumMod val="50000"/>
                      </a:schemeClr>
                    </a:solidFill>
                    <a:latin typeface="Tahoma" pitchFamily="34" charset="0"/>
                    <a:ea typeface="Tahoma" pitchFamily="34" charset="0"/>
                    <a:cs typeface="Tahoma" pitchFamily="34" charset="0"/>
                  </a:rPr>
                  <a:t>Chakorn</a:t>
                </a:r>
                <a:r>
                  <a:rPr lang="en-US" dirty="0">
                    <a:solidFill>
                      <a:schemeClr val="accent4">
                        <a:lumMod val="50000"/>
                      </a:schemeClr>
                    </a:solidFill>
                    <a:latin typeface="Tahoma" pitchFamily="34" charset="0"/>
                    <a:ea typeface="Tahoma" pitchFamily="34" charset="0"/>
                    <a:cs typeface="Tahoma" pitchFamily="34" charset="0"/>
                  </a:rPr>
                  <a:t> </a:t>
                </a:r>
                <a:r>
                  <a:rPr lang="en-US" dirty="0" err="1">
                    <a:solidFill>
                      <a:schemeClr val="accent4">
                        <a:lumMod val="50000"/>
                      </a:schemeClr>
                    </a:solidFill>
                    <a:latin typeface="Tahoma" pitchFamily="34" charset="0"/>
                    <a:ea typeface="Tahoma" pitchFamily="34" charset="0"/>
                    <a:cs typeface="Tahoma" pitchFamily="34" charset="0"/>
                  </a:rPr>
                  <a:t>Theerarungphornkul</a:t>
                </a:r>
                <a:r>
                  <a:rPr lang="en-US" dirty="0">
                    <a:solidFill>
                      <a:schemeClr val="accent4">
                        <a:lumMod val="50000"/>
                      </a:schemeClr>
                    </a:solidFill>
                    <a:latin typeface="Tahoma" pitchFamily="34" charset="0"/>
                    <a:ea typeface="Tahoma" pitchFamily="34" charset="0"/>
                    <a:cs typeface="Tahoma" pitchFamily="34" charset="0"/>
                  </a:rPr>
                  <a:t>. </a:t>
                </a:r>
              </a:p>
              <a:p>
                <a:pPr marL="0" indent="0">
                  <a:buNone/>
                </a:pPr>
                <a:r>
                  <a:rPr lang="en-US" dirty="0">
                    <a:solidFill>
                      <a:schemeClr val="accent4">
                        <a:lumMod val="50000"/>
                      </a:schemeClr>
                    </a:solidFill>
                    <a:latin typeface="Tahoma" pitchFamily="34" charset="0"/>
                    <a:ea typeface="Tahoma" pitchFamily="34" charset="0"/>
                    <a:cs typeface="Tahoma" pitchFamily="34" charset="0"/>
                  </a:rPr>
                  <a:t>              	  I am the </a:t>
                </a:r>
                <a14:m>
                  <m:oMath xmlns:m="http://schemas.openxmlformats.org/officeDocument/2006/math">
                    <m:sSup>
                      <m:sSupPr>
                        <m:ctrlPr>
                          <a:rPr lang="en-US" i="1" smtClean="0">
                            <a:solidFill>
                              <a:schemeClr val="accent4">
                                <a:lumMod val="50000"/>
                              </a:schemeClr>
                            </a:solidFill>
                            <a:latin typeface="Cambria Math"/>
                            <a:ea typeface="Tahoma" pitchFamily="34" charset="0"/>
                            <a:cs typeface="Tahoma" pitchFamily="34" charset="0"/>
                          </a:rPr>
                        </m:ctrlPr>
                      </m:sSupPr>
                      <m:e>
                        <m:r>
                          <a:rPr lang="en-US" b="0" i="1" smtClean="0">
                            <a:solidFill>
                              <a:schemeClr val="accent4">
                                <a:lumMod val="50000"/>
                              </a:schemeClr>
                            </a:solidFill>
                            <a:latin typeface="Cambria Math"/>
                            <a:ea typeface="Tahoma" pitchFamily="34" charset="0"/>
                            <a:cs typeface="Tahoma" pitchFamily="34" charset="0"/>
                          </a:rPr>
                          <m:t>5</m:t>
                        </m:r>
                      </m:e>
                      <m:sup>
                        <m:r>
                          <a:rPr lang="en-US" b="0" i="1" smtClean="0">
                            <a:solidFill>
                              <a:schemeClr val="accent4">
                                <a:lumMod val="50000"/>
                              </a:schemeClr>
                            </a:solidFill>
                            <a:latin typeface="Cambria Math"/>
                            <a:ea typeface="Tahoma" pitchFamily="34" charset="0"/>
                            <a:cs typeface="Tahoma" pitchFamily="34" charset="0"/>
                          </a:rPr>
                          <m:t>𝑡</m:t>
                        </m:r>
                        <m:r>
                          <a:rPr lang="en-US" b="0" i="1" smtClean="0">
                            <a:solidFill>
                              <a:schemeClr val="accent4">
                                <a:lumMod val="50000"/>
                              </a:schemeClr>
                            </a:solidFill>
                            <a:latin typeface="Cambria Math"/>
                            <a:ea typeface="Tahoma" pitchFamily="34" charset="0"/>
                            <a:cs typeface="Tahoma" pitchFamily="34" charset="0"/>
                          </a:rPr>
                          <m:t>h</m:t>
                        </m:r>
                      </m:sup>
                    </m:sSup>
                  </m:oMath>
                </a14:m>
                <a:r>
                  <a:rPr lang="en-US" dirty="0">
                    <a:solidFill>
                      <a:schemeClr val="accent4">
                        <a:lumMod val="50000"/>
                      </a:schemeClr>
                    </a:solidFill>
                    <a:latin typeface="Tahoma" pitchFamily="34" charset="0"/>
                    <a:ea typeface="Tahoma" pitchFamily="34" charset="0"/>
                    <a:cs typeface="Tahoma" pitchFamily="34" charset="0"/>
                  </a:rPr>
                  <a:t> year medical student working with 		  Dr. </a:t>
                </a:r>
                <a:r>
                  <a:rPr lang="en-US" dirty="0" err="1">
                    <a:solidFill>
                      <a:schemeClr val="accent4">
                        <a:lumMod val="50000"/>
                      </a:schemeClr>
                    </a:solidFill>
                    <a:latin typeface="Tahoma" pitchFamily="34" charset="0"/>
                    <a:ea typeface="Tahoma" pitchFamily="34" charset="0"/>
                    <a:cs typeface="Tahoma" pitchFamily="34" charset="0"/>
                  </a:rPr>
                  <a:t>Natapol</a:t>
                </a:r>
                <a:r>
                  <a:rPr lang="en-US" dirty="0">
                    <a:solidFill>
                      <a:schemeClr val="accent4">
                        <a:lumMod val="50000"/>
                      </a:schemeClr>
                    </a:solidFill>
                    <a:latin typeface="Tahoma" pitchFamily="34" charset="0"/>
                    <a:ea typeface="Tahoma" pitchFamily="34" charset="0"/>
                    <a:cs typeface="Tahoma" pitchFamily="34" charset="0"/>
                  </a:rPr>
                  <a:t>. You are Mr. </a:t>
                </a:r>
                <a:r>
                  <a:rPr lang="en-US" dirty="0" err="1">
                    <a:solidFill>
                      <a:schemeClr val="accent4">
                        <a:lumMod val="50000"/>
                      </a:schemeClr>
                    </a:solidFill>
                    <a:latin typeface="Tahoma" pitchFamily="34" charset="0"/>
                    <a:ea typeface="Tahoma" pitchFamily="34" charset="0"/>
                    <a:cs typeface="Tahoma" pitchFamily="34" charset="0"/>
                  </a:rPr>
                  <a:t>Jettanut</a:t>
                </a:r>
                <a:r>
                  <a:rPr lang="en-US" dirty="0">
                    <a:solidFill>
                      <a:schemeClr val="accent4">
                        <a:lumMod val="50000"/>
                      </a:schemeClr>
                    </a:solidFill>
                    <a:latin typeface="Tahoma" pitchFamily="34" charset="0"/>
                    <a:ea typeface="Tahoma" pitchFamily="34" charset="0"/>
                    <a:cs typeface="Tahoma" pitchFamily="34" charset="0"/>
                  </a:rPr>
                  <a:t> </a:t>
                </a:r>
                <a:r>
                  <a:rPr lang="en-US" dirty="0" err="1">
                    <a:solidFill>
                      <a:schemeClr val="accent4">
                        <a:lumMod val="50000"/>
                      </a:schemeClr>
                    </a:solidFill>
                    <a:latin typeface="Tahoma" pitchFamily="34" charset="0"/>
                    <a:ea typeface="Tahoma" pitchFamily="34" charset="0"/>
                    <a:cs typeface="Tahoma" pitchFamily="34" charset="0"/>
                  </a:rPr>
                  <a:t>Likitkijakarnkul</a:t>
                </a:r>
                <a:r>
                  <a:rPr lang="en-US" dirty="0">
                    <a:solidFill>
                      <a:schemeClr val="accent4">
                        <a:lumMod val="50000"/>
                      </a:schemeClr>
                    </a:solidFill>
                    <a:latin typeface="Tahoma" pitchFamily="34" charset="0"/>
                    <a:ea typeface="Tahoma" pitchFamily="34" charset="0"/>
                    <a:cs typeface="Tahoma" pitchFamily="34" charset="0"/>
                  </a:rPr>
                  <a:t>.</a:t>
                </a:r>
              </a:p>
              <a:p>
                <a:pPr marL="0" indent="0">
                  <a:buNone/>
                </a:pPr>
                <a:r>
                  <a:rPr lang="en-US" dirty="0">
                    <a:solidFill>
                      <a:schemeClr val="accent4">
                        <a:lumMod val="50000"/>
                      </a:schemeClr>
                    </a:solidFill>
                    <a:latin typeface="Tahoma" pitchFamily="34" charset="0"/>
                    <a:ea typeface="Tahoma" pitchFamily="34" charset="0"/>
                    <a:cs typeface="Tahoma" pitchFamily="34" charset="0"/>
                  </a:rPr>
                  <a:t>              	  Am I pronouncing it correctly?</a:t>
                </a:r>
              </a:p>
              <a:p>
                <a:r>
                  <a:rPr lang="en-US" dirty="0">
                    <a:solidFill>
                      <a:schemeClr val="accent4">
                        <a:lumMod val="50000"/>
                      </a:schemeClr>
                    </a:solidFill>
                    <a:latin typeface="Tahoma" pitchFamily="34" charset="0"/>
                    <a:ea typeface="Tahoma" pitchFamily="34" charset="0"/>
                    <a:cs typeface="Tahoma" pitchFamily="34" charset="0"/>
                  </a:rPr>
                  <a:t>Patient	: Yes, that’s correct.</a:t>
                </a:r>
              </a:p>
              <a:p>
                <a:endParaRPr lang="en-US" dirty="0">
                  <a:solidFill>
                    <a:schemeClr val="accent4">
                      <a:lumMod val="50000"/>
                    </a:schemeClr>
                  </a:solidFill>
                  <a:latin typeface="Tahoma" pitchFamily="34" charset="0"/>
                  <a:ea typeface="Tahoma" pitchFamily="34" charset="0"/>
                  <a:cs typeface="Tahoma" pitchFamily="34" charset="0"/>
                </a:endParaRPr>
              </a:p>
              <a:p>
                <a:r>
                  <a:rPr lang="en-US" dirty="0">
                    <a:solidFill>
                      <a:schemeClr val="accent4">
                        <a:lumMod val="50000"/>
                      </a:schemeClr>
                    </a:solidFill>
                    <a:latin typeface="Tahoma" pitchFamily="34" charset="0"/>
                    <a:ea typeface="Tahoma" pitchFamily="34" charset="0"/>
                    <a:cs typeface="Tahoma" pitchFamily="34" charset="0"/>
                  </a:rPr>
                  <a:t>Doctor	: Dr. </a:t>
                </a:r>
                <a:r>
                  <a:rPr lang="en-US" dirty="0" err="1">
                    <a:solidFill>
                      <a:schemeClr val="accent4">
                        <a:lumMod val="50000"/>
                      </a:schemeClr>
                    </a:solidFill>
                    <a:latin typeface="Tahoma" pitchFamily="34" charset="0"/>
                    <a:ea typeface="Tahoma" pitchFamily="34" charset="0"/>
                    <a:cs typeface="Tahoma" pitchFamily="34" charset="0"/>
                  </a:rPr>
                  <a:t>Natapol</a:t>
                </a:r>
                <a:r>
                  <a:rPr lang="en-US" dirty="0">
                    <a:solidFill>
                      <a:schemeClr val="accent4">
                        <a:lumMod val="50000"/>
                      </a:schemeClr>
                    </a:solidFill>
                    <a:latin typeface="Tahoma" pitchFamily="34" charset="0"/>
                    <a:ea typeface="Tahoma" pitchFamily="34" charset="0"/>
                    <a:cs typeface="Tahoma" pitchFamily="34" charset="0"/>
                  </a:rPr>
                  <a:t> is not available right now. He asked 		  me to begin taking care of your medical 			  conditions, and he will be back here as soon as 		  possible. Do you mind if I take some notes as 		  we talk?</a:t>
                </a:r>
              </a:p>
              <a:p>
                <a:r>
                  <a:rPr lang="en-US" dirty="0">
                    <a:solidFill>
                      <a:schemeClr val="accent4">
                        <a:lumMod val="50000"/>
                      </a:schemeClr>
                    </a:solidFill>
                    <a:latin typeface="Tahoma" pitchFamily="34" charset="0"/>
                    <a:ea typeface="Tahoma" pitchFamily="34" charset="0"/>
                    <a:cs typeface="Tahoma" pitchFamily="34" charset="0"/>
                  </a:rPr>
                  <a:t>Patient	: No, I don’t mind. That’s ok.</a:t>
                </a:r>
              </a:p>
              <a:p>
                <a:endParaRPr lang="th-TH" dirty="0"/>
              </a:p>
            </p:txBody>
          </p:sp>
        </mc:Choice>
        <mc:Fallback xmlns="">
          <p:sp>
            <p:nvSpPr>
              <p:cNvPr id="3" name="ตัวแทนเนื้อหา 2"/>
              <p:cNvSpPr>
                <a:spLocks noGrp="1" noRot="1" noChangeAspect="1" noMove="1" noResize="1" noEditPoints="1" noAdjustHandles="1" noChangeArrowheads="1" noChangeShapeType="1" noTextEdit="1"/>
              </p:cNvSpPr>
              <p:nvPr>
                <p:ph idx="1"/>
              </p:nvPr>
            </p:nvSpPr>
            <p:spPr>
              <a:xfrm>
                <a:off x="457200" y="548680"/>
                <a:ext cx="8229600" cy="5577483"/>
              </a:xfrm>
              <a:blipFill rotWithShape="1">
                <a:blip r:embed="rId4"/>
                <a:stretch>
                  <a:fillRect l="-815" t="-1202" r="-741"/>
                </a:stretch>
              </a:blipFill>
            </p:spPr>
            <p:txBody>
              <a:bodyPr/>
              <a:lstStyle/>
              <a:p>
                <a:r>
                  <a:rPr lang="th-TH">
                    <a:noFill/>
                  </a:rPr>
                  <a:t> </a:t>
                </a:r>
              </a:p>
            </p:txBody>
          </p:sp>
        </mc:Fallback>
      </mc:AlternateContent>
      <p:pic>
        <p:nvPicPr>
          <p:cNvPr id="2" name="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52320" y="5435330"/>
            <a:ext cx="609600" cy="609600"/>
          </a:xfrm>
          <a:prstGeom prst="rect">
            <a:avLst/>
          </a:prstGeom>
        </p:spPr>
      </p:pic>
    </p:spTree>
    <p:extLst>
      <p:ext uri="{BB962C8B-B14F-4D97-AF65-F5344CB8AC3E}">
        <p14:creationId xmlns:p14="http://schemas.microsoft.com/office/powerpoint/2010/main" val="319322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0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ตัวแทนเนื้อหา 2"/>
          <p:cNvSpPr>
            <a:spLocks noGrp="1"/>
          </p:cNvSpPr>
          <p:nvPr>
            <p:ph idx="1"/>
          </p:nvPr>
        </p:nvSpPr>
        <p:spPr>
          <a:xfrm>
            <a:off x="457200" y="443805"/>
            <a:ext cx="8229600" cy="5649491"/>
          </a:xfrm>
        </p:spPr>
        <p:txBody>
          <a:bodyPr>
            <a:normAutofit fontScale="92500" lnSpcReduction="10000"/>
          </a:bodyPr>
          <a:lstStyle/>
          <a:p>
            <a:r>
              <a:rPr lang="en-US" dirty="0">
                <a:solidFill>
                  <a:schemeClr val="accent4">
                    <a:lumMod val="50000"/>
                  </a:schemeClr>
                </a:solidFill>
                <a:latin typeface="Tahoma" pitchFamily="34" charset="0"/>
                <a:ea typeface="Tahoma" pitchFamily="34" charset="0"/>
                <a:cs typeface="Tahoma" pitchFamily="34" charset="0"/>
              </a:rPr>
              <a:t>Doctor	: What brings you here today?</a:t>
            </a:r>
          </a:p>
          <a:p>
            <a:r>
              <a:rPr lang="en-US" dirty="0">
                <a:solidFill>
                  <a:schemeClr val="accent4">
                    <a:lumMod val="50000"/>
                  </a:schemeClr>
                </a:solidFill>
                <a:latin typeface="Tahoma" pitchFamily="34" charset="0"/>
                <a:ea typeface="Tahoma" pitchFamily="34" charset="0"/>
                <a:cs typeface="Tahoma" pitchFamily="34" charset="0"/>
              </a:rPr>
              <a:t>Patient	: I have a stomach pain.</a:t>
            </a:r>
          </a:p>
          <a:p>
            <a:endParaRPr lang="en-US" dirty="0">
              <a:solidFill>
                <a:schemeClr val="accent4">
                  <a:lumMod val="50000"/>
                </a:schemeClr>
              </a:solidFill>
              <a:latin typeface="Tahoma" pitchFamily="34" charset="0"/>
              <a:ea typeface="Tahoma" pitchFamily="34" charset="0"/>
              <a:cs typeface="Tahoma" pitchFamily="34" charset="0"/>
            </a:endParaRPr>
          </a:p>
          <a:p>
            <a:r>
              <a:rPr lang="en-US" dirty="0">
                <a:solidFill>
                  <a:schemeClr val="accent4">
                    <a:lumMod val="50000"/>
                  </a:schemeClr>
                </a:solidFill>
                <a:latin typeface="Tahoma" pitchFamily="34" charset="0"/>
                <a:ea typeface="Tahoma" pitchFamily="34" charset="0"/>
                <a:cs typeface="Tahoma" pitchFamily="34" charset="0"/>
              </a:rPr>
              <a:t>Doctor	: When did it start?</a:t>
            </a:r>
          </a:p>
          <a:p>
            <a:r>
              <a:rPr lang="en-US" dirty="0">
                <a:solidFill>
                  <a:schemeClr val="accent4">
                    <a:lumMod val="50000"/>
                  </a:schemeClr>
                </a:solidFill>
                <a:latin typeface="Tahoma" pitchFamily="34" charset="0"/>
                <a:ea typeface="Tahoma" pitchFamily="34" charset="0"/>
                <a:cs typeface="Tahoma" pitchFamily="34" charset="0"/>
              </a:rPr>
              <a:t>Patient	: It started yesterday at about 10.00 p.m. </a:t>
            </a:r>
          </a:p>
          <a:p>
            <a:pPr marL="0" indent="0">
              <a:buNone/>
            </a:pPr>
            <a:r>
              <a:rPr lang="en-US" dirty="0">
                <a:solidFill>
                  <a:schemeClr val="accent4">
                    <a:lumMod val="50000"/>
                  </a:schemeClr>
                </a:solidFill>
                <a:latin typeface="Tahoma" pitchFamily="34" charset="0"/>
                <a:ea typeface="Tahoma" pitchFamily="34" charset="0"/>
                <a:cs typeface="Tahoma" pitchFamily="34" charset="0"/>
              </a:rPr>
              <a:t>              </a:t>
            </a:r>
          </a:p>
          <a:p>
            <a:r>
              <a:rPr lang="en-US" dirty="0">
                <a:solidFill>
                  <a:schemeClr val="accent4">
                    <a:lumMod val="50000"/>
                  </a:schemeClr>
                </a:solidFill>
                <a:latin typeface="Tahoma" pitchFamily="34" charset="0"/>
                <a:ea typeface="Tahoma" pitchFamily="34" charset="0"/>
                <a:cs typeface="Tahoma" pitchFamily="34" charset="0"/>
              </a:rPr>
              <a:t>Doctor	: Where exactly that you feel the pain?</a:t>
            </a:r>
          </a:p>
          <a:p>
            <a:r>
              <a:rPr lang="en-US" dirty="0">
                <a:solidFill>
                  <a:schemeClr val="accent4">
                    <a:lumMod val="50000"/>
                  </a:schemeClr>
                </a:solidFill>
                <a:latin typeface="Tahoma" pitchFamily="34" charset="0"/>
                <a:ea typeface="Tahoma" pitchFamily="34" charset="0"/>
                <a:cs typeface="Tahoma" pitchFamily="34" charset="0"/>
              </a:rPr>
              <a:t>Patient	: At beginning, the pain was generalized. But, 		  now I can feel the pain right here. </a:t>
            </a:r>
          </a:p>
          <a:p>
            <a:pPr marL="0" indent="0">
              <a:buNone/>
            </a:pPr>
            <a:r>
              <a:rPr lang="en-US" dirty="0">
                <a:solidFill>
                  <a:schemeClr val="accent4">
                    <a:lumMod val="50000"/>
                  </a:schemeClr>
                </a:solidFill>
                <a:latin typeface="Tahoma" pitchFamily="34" charset="0"/>
                <a:ea typeface="Tahoma" pitchFamily="34" charset="0"/>
                <a:cs typeface="Tahoma" pitchFamily="34" charset="0"/>
              </a:rPr>
              <a:t>	  	  (point to the right lower quadrant)</a:t>
            </a:r>
            <a:endParaRPr lang="th-TH" b="1" dirty="0">
              <a:solidFill>
                <a:schemeClr val="accent4">
                  <a:lumMod val="50000"/>
                </a:schemeClr>
              </a:solidFill>
              <a:latin typeface="Tahoma" pitchFamily="34" charset="0"/>
              <a:ea typeface="Tahoma" pitchFamily="34" charset="0"/>
              <a:cs typeface="Tahoma" pitchFamily="34" charset="0"/>
            </a:endParaRPr>
          </a:p>
          <a:p>
            <a:endParaRPr lang="en-US" dirty="0">
              <a:solidFill>
                <a:schemeClr val="accent4">
                  <a:lumMod val="50000"/>
                </a:schemeClr>
              </a:solidFill>
              <a:latin typeface="Tahoma" pitchFamily="34" charset="0"/>
              <a:ea typeface="Tahoma" pitchFamily="34" charset="0"/>
              <a:cs typeface="Tahoma" pitchFamily="34" charset="0"/>
            </a:endParaRPr>
          </a:p>
          <a:p>
            <a:r>
              <a:rPr lang="en-US" dirty="0">
                <a:solidFill>
                  <a:schemeClr val="accent4">
                    <a:lumMod val="50000"/>
                  </a:schemeClr>
                </a:solidFill>
                <a:latin typeface="Tahoma" pitchFamily="34" charset="0"/>
                <a:ea typeface="Tahoma" pitchFamily="34" charset="0"/>
                <a:cs typeface="Tahoma" pitchFamily="34" charset="0"/>
              </a:rPr>
              <a:t>Doctor	: Does the pain radiate to anywhere else, such as 		  going through your back or going down to the 		  groin?</a:t>
            </a:r>
          </a:p>
          <a:p>
            <a:r>
              <a:rPr lang="en-US" dirty="0">
                <a:solidFill>
                  <a:schemeClr val="accent4">
                    <a:lumMod val="50000"/>
                  </a:schemeClr>
                </a:solidFill>
                <a:latin typeface="Tahoma" pitchFamily="34" charset="0"/>
                <a:ea typeface="Tahoma" pitchFamily="34" charset="0"/>
                <a:cs typeface="Tahoma" pitchFamily="34" charset="0"/>
              </a:rPr>
              <a:t>Patient	: No. It’s doesn’t. </a:t>
            </a:r>
            <a:endParaRPr lang="en-US" sz="3600" dirty="0">
              <a:solidFill>
                <a:schemeClr val="accent4">
                  <a:lumMod val="50000"/>
                </a:schemeClr>
              </a:solidFill>
              <a:latin typeface="Tahoma" pitchFamily="34" charset="0"/>
              <a:ea typeface="Tahoma" pitchFamily="34" charset="0"/>
              <a:cs typeface="Tahoma" pitchFamily="34" charset="0"/>
            </a:endParaRPr>
          </a:p>
          <a:p>
            <a:endParaRPr lang="th-TH" dirty="0"/>
          </a:p>
        </p:txBody>
      </p:sp>
      <p:pic>
        <p:nvPicPr>
          <p:cNvPr id="5" name="7.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948264" y="5157192"/>
            <a:ext cx="609600" cy="609600"/>
          </a:xfrm>
          <a:prstGeom prst="rect">
            <a:avLst/>
          </a:prstGeom>
        </p:spPr>
      </p:pic>
    </p:spTree>
    <p:extLst>
      <p:ext uri="{BB962C8B-B14F-4D97-AF65-F5344CB8AC3E}">
        <p14:creationId xmlns:p14="http://schemas.microsoft.com/office/powerpoint/2010/main" val="139658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7049" fill="hold"/>
                                        <p:tgtEl>
                                          <p:spTgt spid="5"/>
                                        </p:tgtEl>
                                      </p:cBhvr>
                                    </p:cmd>
                                  </p:childTnLst>
                                </p:cTn>
                              </p:par>
                            </p:childTnLst>
                          </p:cTn>
                        </p:par>
                      </p:childTnLst>
                    </p:cTn>
                  </p:par>
                </p:childTnLst>
              </p:cTn>
              <p:nextCondLst>
                <p:cond evt="onClick" delay="0">
                  <p:tgtEl>
                    <p:spTgt spid="5"/>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ตัวแทนเนื้อหา 2"/>
          <p:cNvSpPr>
            <a:spLocks noGrp="1"/>
          </p:cNvSpPr>
          <p:nvPr>
            <p:ph idx="1"/>
          </p:nvPr>
        </p:nvSpPr>
        <p:spPr>
          <a:xfrm>
            <a:off x="457200" y="476672"/>
            <a:ext cx="8229600" cy="5832648"/>
          </a:xfrm>
        </p:spPr>
        <p:txBody>
          <a:bodyPr>
            <a:normAutofit/>
          </a:bodyPr>
          <a:lstStyle/>
          <a:p>
            <a:r>
              <a:rPr lang="en-US" sz="2200" dirty="0">
                <a:solidFill>
                  <a:schemeClr val="accent4">
                    <a:lumMod val="50000"/>
                  </a:schemeClr>
                </a:solidFill>
                <a:latin typeface="Tahoma" pitchFamily="34" charset="0"/>
                <a:ea typeface="Tahoma" pitchFamily="34" charset="0"/>
                <a:cs typeface="Tahoma" pitchFamily="34" charset="0"/>
              </a:rPr>
              <a:t>Doctor	: What kind of pain do you have? Is it sharp, dull,</a:t>
            </a:r>
          </a:p>
          <a:p>
            <a:pPr marL="0" indent="0">
              <a:buNone/>
            </a:pPr>
            <a:r>
              <a:rPr lang="en-US" sz="2200" dirty="0">
                <a:solidFill>
                  <a:schemeClr val="accent4">
                    <a:lumMod val="50000"/>
                  </a:schemeClr>
                </a:solidFill>
                <a:latin typeface="Tahoma" pitchFamily="34" charset="0"/>
                <a:ea typeface="Tahoma" pitchFamily="34" charset="0"/>
                <a:cs typeface="Tahoma" pitchFamily="34" charset="0"/>
              </a:rPr>
              <a:t>              	  burning, or cramping pain? </a:t>
            </a:r>
          </a:p>
          <a:p>
            <a:r>
              <a:rPr lang="en-US" sz="2200" dirty="0">
                <a:solidFill>
                  <a:schemeClr val="accent4">
                    <a:lumMod val="50000"/>
                  </a:schemeClr>
                </a:solidFill>
                <a:latin typeface="Tahoma" pitchFamily="34" charset="0"/>
                <a:ea typeface="Tahoma" pitchFamily="34" charset="0"/>
                <a:cs typeface="Tahoma" pitchFamily="34" charset="0"/>
              </a:rPr>
              <a:t>Patient	: Dull pain.</a:t>
            </a:r>
          </a:p>
          <a:p>
            <a:endParaRPr lang="en-US" sz="2200" dirty="0">
              <a:solidFill>
                <a:schemeClr val="accent4">
                  <a:lumMod val="50000"/>
                </a:schemeClr>
              </a:solidFill>
              <a:latin typeface="Tahoma" pitchFamily="34" charset="0"/>
              <a:ea typeface="Tahoma" pitchFamily="34" charset="0"/>
              <a:cs typeface="Tahoma" pitchFamily="34" charset="0"/>
            </a:endParaRPr>
          </a:p>
          <a:p>
            <a:r>
              <a:rPr lang="en-US" sz="2200" dirty="0">
                <a:solidFill>
                  <a:schemeClr val="accent4">
                    <a:lumMod val="50000"/>
                  </a:schemeClr>
                </a:solidFill>
                <a:latin typeface="Tahoma" pitchFamily="34" charset="0"/>
                <a:ea typeface="Tahoma" pitchFamily="34" charset="0"/>
                <a:cs typeface="Tahoma" pitchFamily="34" charset="0"/>
              </a:rPr>
              <a:t>Doctor	: On a scale of 1 to 10, with 10 being the worst 		  pain of your life , how would you rate the pain 		  since last night?</a:t>
            </a:r>
          </a:p>
          <a:p>
            <a:r>
              <a:rPr lang="en-US" sz="2200" dirty="0">
                <a:solidFill>
                  <a:schemeClr val="accent4">
                    <a:lumMod val="50000"/>
                  </a:schemeClr>
                </a:solidFill>
                <a:latin typeface="Tahoma" pitchFamily="34" charset="0"/>
                <a:ea typeface="Tahoma" pitchFamily="34" charset="0"/>
                <a:cs typeface="Tahoma" pitchFamily="34" charset="0"/>
              </a:rPr>
              <a:t>Patient	: Last night, I would say 2. But right now, I would 		  say 7.</a:t>
            </a:r>
          </a:p>
          <a:p>
            <a:endParaRPr lang="en-US" sz="2200" dirty="0">
              <a:solidFill>
                <a:schemeClr val="accent4">
                  <a:lumMod val="50000"/>
                </a:schemeClr>
              </a:solidFill>
              <a:latin typeface="Tahoma" pitchFamily="34" charset="0"/>
              <a:ea typeface="Tahoma" pitchFamily="34" charset="0"/>
              <a:cs typeface="Tahoma" pitchFamily="34" charset="0"/>
            </a:endParaRPr>
          </a:p>
          <a:p>
            <a:r>
              <a:rPr lang="en-US" sz="2200" dirty="0">
                <a:solidFill>
                  <a:schemeClr val="accent4">
                    <a:lumMod val="50000"/>
                  </a:schemeClr>
                </a:solidFill>
                <a:latin typeface="Tahoma" pitchFamily="34" charset="0"/>
                <a:ea typeface="Tahoma" pitchFamily="34" charset="0"/>
                <a:cs typeface="Tahoma" pitchFamily="34" charset="0"/>
              </a:rPr>
              <a:t>Doctor	: Were you doing anything when the pain started 		  last night?</a:t>
            </a:r>
          </a:p>
          <a:p>
            <a:r>
              <a:rPr lang="en-US" sz="2200" dirty="0">
                <a:solidFill>
                  <a:schemeClr val="accent4">
                    <a:lumMod val="50000"/>
                  </a:schemeClr>
                </a:solidFill>
                <a:latin typeface="Tahoma" pitchFamily="34" charset="0"/>
                <a:ea typeface="Tahoma" pitchFamily="34" charset="0"/>
                <a:cs typeface="Tahoma" pitchFamily="34" charset="0"/>
              </a:rPr>
              <a:t>Patient	: Yes. The pain started when I was just reading 		  the tourism review on the mobile phone lying 		  down in bed.</a:t>
            </a:r>
          </a:p>
          <a:p>
            <a:pPr marL="0" indent="0">
              <a:buNone/>
            </a:pPr>
            <a:endParaRPr lang="en-US" sz="2200" dirty="0">
              <a:solidFill>
                <a:schemeClr val="accent4">
                  <a:lumMod val="50000"/>
                </a:schemeClr>
              </a:solidFill>
              <a:latin typeface="Tahoma" pitchFamily="34" charset="0"/>
              <a:ea typeface="Tahoma" pitchFamily="34" charset="0"/>
              <a:cs typeface="Tahoma" pitchFamily="34" charset="0"/>
            </a:endParaRPr>
          </a:p>
        </p:txBody>
      </p:sp>
      <p:pic>
        <p:nvPicPr>
          <p:cNvPr id="2" name="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68344" y="5765182"/>
            <a:ext cx="609600" cy="609600"/>
          </a:xfrm>
          <a:prstGeom prst="rect">
            <a:avLst/>
          </a:prstGeom>
        </p:spPr>
      </p:pic>
    </p:spTree>
    <p:extLst>
      <p:ext uri="{BB962C8B-B14F-4D97-AF65-F5344CB8AC3E}">
        <p14:creationId xmlns:p14="http://schemas.microsoft.com/office/powerpoint/2010/main" val="23071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4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hatch">
  <a:themeElements>
    <a:clrScheme name="ตรงกลาง">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hatch">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426</TotalTime>
  <Words>253</Words>
  <Application>Microsoft Office PowerPoint</Application>
  <PresentationFormat>นำเสนอทางหน้าจอ (4:3)</PresentationFormat>
  <Paragraphs>235</Paragraphs>
  <Slides>36</Slides>
  <Notes>0</Notes>
  <HiddenSlides>0</HiddenSlides>
  <MMClips>25</MMClips>
  <ScaleCrop>false</ScaleCrop>
  <HeadingPairs>
    <vt:vector size="4" baseType="variant">
      <vt:variant>
        <vt:lpstr>ชุดรูปแบบ</vt:lpstr>
      </vt:variant>
      <vt:variant>
        <vt:i4>1</vt:i4>
      </vt:variant>
      <vt:variant>
        <vt:lpstr>ชื่อเรื่องภาพนิ่ง</vt:lpstr>
      </vt:variant>
      <vt:variant>
        <vt:i4>36</vt:i4>
      </vt:variant>
    </vt:vector>
  </HeadingPairs>
  <TitlesOfParts>
    <vt:vector size="37" baseType="lpstr">
      <vt:lpstr>Thatch</vt:lpstr>
      <vt:lpstr>Basic English conversation  for communication in medical practice  with the foreign patients</vt:lpstr>
      <vt:lpstr>งานนำเสนอ PowerPoint</vt:lpstr>
      <vt:lpstr>คำนำ</vt:lpstr>
      <vt:lpstr>คำนำ</vt:lpstr>
      <vt:lpstr>สารบัญ</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เอกสารอ้างอิง</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Scenario 1 History Taking</dc:title>
  <dc:creator>Lenovo</dc:creator>
  <cp:lastModifiedBy>Lenovo</cp:lastModifiedBy>
  <cp:revision>58</cp:revision>
  <dcterms:created xsi:type="dcterms:W3CDTF">2019-07-18T10:08:23Z</dcterms:created>
  <dcterms:modified xsi:type="dcterms:W3CDTF">2019-10-10T15:04:58Z</dcterms:modified>
</cp:coreProperties>
</file>